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handoutMasterIdLst>
    <p:handoutMasterId r:id="rId31"/>
  </p:handoutMasterIdLst>
  <p:sldIdLst>
    <p:sldId id="256" r:id="rId2"/>
    <p:sldId id="258" r:id="rId3"/>
    <p:sldId id="259" r:id="rId4"/>
    <p:sldId id="268" r:id="rId5"/>
    <p:sldId id="260" r:id="rId6"/>
    <p:sldId id="261" r:id="rId7"/>
    <p:sldId id="262" r:id="rId8"/>
    <p:sldId id="263" r:id="rId9"/>
    <p:sldId id="264" r:id="rId10"/>
    <p:sldId id="265" r:id="rId11"/>
    <p:sldId id="266" r:id="rId12"/>
    <p:sldId id="267" r:id="rId13"/>
    <p:sldId id="278" r:id="rId14"/>
    <p:sldId id="279" r:id="rId15"/>
    <p:sldId id="269" r:id="rId16"/>
    <p:sldId id="273" r:id="rId17"/>
    <p:sldId id="274" r:id="rId18"/>
    <p:sldId id="275" r:id="rId19"/>
    <p:sldId id="270" r:id="rId20"/>
    <p:sldId id="276" r:id="rId21"/>
    <p:sldId id="277" r:id="rId22"/>
    <p:sldId id="271" r:id="rId23"/>
    <p:sldId id="280" r:id="rId24"/>
    <p:sldId id="281" r:id="rId25"/>
    <p:sldId id="272" r:id="rId26"/>
    <p:sldId id="282" r:id="rId27"/>
    <p:sldId id="283" r:id="rId28"/>
    <p:sldId id="284"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4" autoAdjust="0"/>
    <p:restoredTop sz="95201" autoAdjust="0"/>
  </p:normalViewPr>
  <p:slideViewPr>
    <p:cSldViewPr snapToGrid="0">
      <p:cViewPr varScale="1">
        <p:scale>
          <a:sx n="82" d="100"/>
          <a:sy n="82" d="100"/>
        </p:scale>
        <p:origin x="894" y="90"/>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66" d="100"/>
          <a:sy n="66" d="100"/>
        </p:scale>
        <p:origin x="3330" y="6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3177A3A-1504-4554-B224-709CA8E0B53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447FE5E4-7D7F-44DF-89C3-EC22C7AD691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8CD1BD5-699B-49C0-846E-502E88937216}" type="datetimeFigureOut">
              <a:rPr lang="en-US" smtClean="0"/>
              <a:t>1/18/2024</a:t>
            </a:fld>
            <a:endParaRPr lang="en-US"/>
          </a:p>
        </p:txBody>
      </p:sp>
      <p:sp>
        <p:nvSpPr>
          <p:cNvPr id="4" name="Footer Placeholder 3">
            <a:extLst>
              <a:ext uri="{FF2B5EF4-FFF2-40B4-BE49-F238E27FC236}">
                <a16:creationId xmlns:a16="http://schemas.microsoft.com/office/drawing/2014/main" id="{72AF332C-FB21-4EE3-86C2-B265DDCBE72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194CBD9F-7813-4E7D-A2F0-984F63C8B84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C739F22-EE47-411C-9B46-92F99A185DE0}" type="slidenum">
              <a:rPr lang="en-US" smtClean="0"/>
              <a:t>‹#›</a:t>
            </a:fld>
            <a:endParaRPr lang="en-US"/>
          </a:p>
        </p:txBody>
      </p:sp>
    </p:spTree>
    <p:extLst>
      <p:ext uri="{BB962C8B-B14F-4D97-AF65-F5344CB8AC3E}">
        <p14:creationId xmlns:p14="http://schemas.microsoft.com/office/powerpoint/2010/main" val="20674510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44AA810-EB0B-4CA3-8056-BF6C6A6C7757}" type="datetimeFigureOut">
              <a:rPr lang="en-US" smtClean="0"/>
              <a:t>1/18/2024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D2F502-55F3-4095-85C6-B665DB1F9371}" type="slidenum">
              <a:rPr lang="en-US" smtClean="0"/>
              <a:t>‹#›</a:t>
            </a:fld>
            <a:endParaRPr lang="en-US"/>
          </a:p>
        </p:txBody>
      </p:sp>
    </p:spTree>
    <p:extLst>
      <p:ext uri="{BB962C8B-B14F-4D97-AF65-F5344CB8AC3E}">
        <p14:creationId xmlns:p14="http://schemas.microsoft.com/office/powerpoint/2010/main" val="14727998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693301-8267-4F2F-8B3B-F5B98286CC5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BE873E6-41A8-4938-B639-6471FB17BBC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551A482-4D4F-4C52-9938-03387524773F}"/>
              </a:ext>
            </a:extLst>
          </p:cNvPr>
          <p:cNvSpPr>
            <a:spLocks noGrp="1"/>
          </p:cNvSpPr>
          <p:nvPr>
            <p:ph type="dt" sz="half" idx="10"/>
          </p:nvPr>
        </p:nvSpPr>
        <p:spPr/>
        <p:txBody>
          <a:bodyPr/>
          <a:lstStyle/>
          <a:p>
            <a:fld id="{B3840A91-3166-46B9-B0AB-A10F5590DC8B}" type="datetime1">
              <a:rPr lang="en-US" smtClean="0"/>
              <a:t>1/18/2024</a:t>
            </a:fld>
            <a:endParaRPr lang="en-US"/>
          </a:p>
        </p:txBody>
      </p:sp>
      <p:sp>
        <p:nvSpPr>
          <p:cNvPr id="5" name="Footer Placeholder 4">
            <a:extLst>
              <a:ext uri="{FF2B5EF4-FFF2-40B4-BE49-F238E27FC236}">
                <a16:creationId xmlns:a16="http://schemas.microsoft.com/office/drawing/2014/main" id="{4FB9CAE6-FC91-4BBA-96A1-0CBC70CF0007}"/>
              </a:ext>
            </a:extLst>
          </p:cNvPr>
          <p:cNvSpPr>
            <a:spLocks noGrp="1"/>
          </p:cNvSpPr>
          <p:nvPr>
            <p:ph type="ftr" sz="quarter" idx="11"/>
          </p:nvPr>
        </p:nvSpPr>
        <p:spPr/>
        <p:txBody>
          <a:bodyPr/>
          <a:lstStyle/>
          <a:p>
            <a:r>
              <a:rPr lang="en-US"/>
              <a:t>Buffalo-Pittsburgh Diocese PNCC                                             Rev. Dr. D.L. Seekins</a:t>
            </a:r>
          </a:p>
        </p:txBody>
      </p:sp>
      <p:sp>
        <p:nvSpPr>
          <p:cNvPr id="6" name="Slide Number Placeholder 5">
            <a:extLst>
              <a:ext uri="{FF2B5EF4-FFF2-40B4-BE49-F238E27FC236}">
                <a16:creationId xmlns:a16="http://schemas.microsoft.com/office/drawing/2014/main" id="{EE7A6F76-F68A-4770-A645-8E0947DE20B1}"/>
              </a:ext>
            </a:extLst>
          </p:cNvPr>
          <p:cNvSpPr>
            <a:spLocks noGrp="1"/>
          </p:cNvSpPr>
          <p:nvPr>
            <p:ph type="sldNum" sz="quarter" idx="12"/>
          </p:nvPr>
        </p:nvSpPr>
        <p:spPr/>
        <p:txBody>
          <a:bodyPr/>
          <a:lstStyle/>
          <a:p>
            <a:fld id="{13E4AA86-8703-454E-B8CD-5341B2B94ABB}" type="slidenum">
              <a:rPr lang="en-US" smtClean="0"/>
              <a:t>‹#›</a:t>
            </a:fld>
            <a:endParaRPr lang="en-US"/>
          </a:p>
        </p:txBody>
      </p:sp>
    </p:spTree>
    <p:extLst>
      <p:ext uri="{BB962C8B-B14F-4D97-AF65-F5344CB8AC3E}">
        <p14:creationId xmlns:p14="http://schemas.microsoft.com/office/powerpoint/2010/main" val="22976993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8E3DFB-F4FB-49D6-8153-D3A35755E8D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56F04FC-CDCE-44FD-8228-9045836E2F4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4EF2FD1-9EC8-4841-BBAF-D44EC469E234}"/>
              </a:ext>
            </a:extLst>
          </p:cNvPr>
          <p:cNvSpPr>
            <a:spLocks noGrp="1"/>
          </p:cNvSpPr>
          <p:nvPr>
            <p:ph type="dt" sz="half" idx="10"/>
          </p:nvPr>
        </p:nvSpPr>
        <p:spPr/>
        <p:txBody>
          <a:bodyPr/>
          <a:lstStyle/>
          <a:p>
            <a:fld id="{F1643F8A-8EA6-4292-A93C-45A1D728A0A0}" type="datetime1">
              <a:rPr lang="en-US" smtClean="0"/>
              <a:t>1/18/2024</a:t>
            </a:fld>
            <a:endParaRPr lang="en-US"/>
          </a:p>
        </p:txBody>
      </p:sp>
      <p:sp>
        <p:nvSpPr>
          <p:cNvPr id="5" name="Footer Placeholder 4">
            <a:extLst>
              <a:ext uri="{FF2B5EF4-FFF2-40B4-BE49-F238E27FC236}">
                <a16:creationId xmlns:a16="http://schemas.microsoft.com/office/drawing/2014/main" id="{04668410-F061-47AC-BF38-C01E2EFE75F4}"/>
              </a:ext>
            </a:extLst>
          </p:cNvPr>
          <p:cNvSpPr>
            <a:spLocks noGrp="1"/>
          </p:cNvSpPr>
          <p:nvPr>
            <p:ph type="ftr" sz="quarter" idx="11"/>
          </p:nvPr>
        </p:nvSpPr>
        <p:spPr/>
        <p:txBody>
          <a:bodyPr/>
          <a:lstStyle/>
          <a:p>
            <a:r>
              <a:rPr lang="en-US"/>
              <a:t>Buffalo-Pittsburgh Diocese PNCC                                             Rev. Dr. D.L. Seekins</a:t>
            </a:r>
          </a:p>
        </p:txBody>
      </p:sp>
      <p:sp>
        <p:nvSpPr>
          <p:cNvPr id="6" name="Slide Number Placeholder 5">
            <a:extLst>
              <a:ext uri="{FF2B5EF4-FFF2-40B4-BE49-F238E27FC236}">
                <a16:creationId xmlns:a16="http://schemas.microsoft.com/office/drawing/2014/main" id="{B11C205B-95AC-4213-B5F9-E5D47EB2287A}"/>
              </a:ext>
            </a:extLst>
          </p:cNvPr>
          <p:cNvSpPr>
            <a:spLocks noGrp="1"/>
          </p:cNvSpPr>
          <p:nvPr>
            <p:ph type="sldNum" sz="quarter" idx="12"/>
          </p:nvPr>
        </p:nvSpPr>
        <p:spPr/>
        <p:txBody>
          <a:bodyPr/>
          <a:lstStyle/>
          <a:p>
            <a:fld id="{13E4AA86-8703-454E-B8CD-5341B2B94ABB}" type="slidenum">
              <a:rPr lang="en-US" smtClean="0"/>
              <a:t>‹#›</a:t>
            </a:fld>
            <a:endParaRPr lang="en-US"/>
          </a:p>
        </p:txBody>
      </p:sp>
    </p:spTree>
    <p:extLst>
      <p:ext uri="{BB962C8B-B14F-4D97-AF65-F5344CB8AC3E}">
        <p14:creationId xmlns:p14="http://schemas.microsoft.com/office/powerpoint/2010/main" val="34219126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4924328-3CB3-4108-B5DD-4F9223E2983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CB75817-69E7-4268-B970-659FF410BAE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1A67143-F686-45A1-BC0A-BE5B2A62990F}"/>
              </a:ext>
            </a:extLst>
          </p:cNvPr>
          <p:cNvSpPr>
            <a:spLocks noGrp="1"/>
          </p:cNvSpPr>
          <p:nvPr>
            <p:ph type="dt" sz="half" idx="10"/>
          </p:nvPr>
        </p:nvSpPr>
        <p:spPr/>
        <p:txBody>
          <a:bodyPr/>
          <a:lstStyle/>
          <a:p>
            <a:fld id="{A36E060A-73C3-4B3A-A6DD-A4E99FB0C64C}" type="datetime1">
              <a:rPr lang="en-US" smtClean="0"/>
              <a:t>1/18/2024</a:t>
            </a:fld>
            <a:endParaRPr lang="en-US"/>
          </a:p>
        </p:txBody>
      </p:sp>
      <p:sp>
        <p:nvSpPr>
          <p:cNvPr id="5" name="Footer Placeholder 4">
            <a:extLst>
              <a:ext uri="{FF2B5EF4-FFF2-40B4-BE49-F238E27FC236}">
                <a16:creationId xmlns:a16="http://schemas.microsoft.com/office/drawing/2014/main" id="{B367A767-9218-4380-A86D-C7A035BBD834}"/>
              </a:ext>
            </a:extLst>
          </p:cNvPr>
          <p:cNvSpPr>
            <a:spLocks noGrp="1"/>
          </p:cNvSpPr>
          <p:nvPr>
            <p:ph type="ftr" sz="quarter" idx="11"/>
          </p:nvPr>
        </p:nvSpPr>
        <p:spPr/>
        <p:txBody>
          <a:bodyPr/>
          <a:lstStyle/>
          <a:p>
            <a:r>
              <a:rPr lang="en-US"/>
              <a:t>Buffalo-Pittsburgh Diocese PNCC                                             Rev. Dr. D.L. Seekins</a:t>
            </a:r>
          </a:p>
        </p:txBody>
      </p:sp>
      <p:sp>
        <p:nvSpPr>
          <p:cNvPr id="6" name="Slide Number Placeholder 5">
            <a:extLst>
              <a:ext uri="{FF2B5EF4-FFF2-40B4-BE49-F238E27FC236}">
                <a16:creationId xmlns:a16="http://schemas.microsoft.com/office/drawing/2014/main" id="{19C5145B-959E-4058-B7AD-B4F83CF76581}"/>
              </a:ext>
            </a:extLst>
          </p:cNvPr>
          <p:cNvSpPr>
            <a:spLocks noGrp="1"/>
          </p:cNvSpPr>
          <p:nvPr>
            <p:ph type="sldNum" sz="quarter" idx="12"/>
          </p:nvPr>
        </p:nvSpPr>
        <p:spPr/>
        <p:txBody>
          <a:bodyPr/>
          <a:lstStyle/>
          <a:p>
            <a:fld id="{13E4AA86-8703-454E-B8CD-5341B2B94ABB}" type="slidenum">
              <a:rPr lang="en-US" smtClean="0"/>
              <a:t>‹#›</a:t>
            </a:fld>
            <a:endParaRPr lang="en-US"/>
          </a:p>
        </p:txBody>
      </p:sp>
    </p:spTree>
    <p:extLst>
      <p:ext uri="{BB962C8B-B14F-4D97-AF65-F5344CB8AC3E}">
        <p14:creationId xmlns:p14="http://schemas.microsoft.com/office/powerpoint/2010/main" val="35012635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E6327F-A01E-49D2-AA20-6F0BF96BB98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DDAD7E4-1879-4A95-B7C4-87D8EF731ED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C5E6E9A-F375-4057-BDF9-C5B27C658B9A}"/>
              </a:ext>
            </a:extLst>
          </p:cNvPr>
          <p:cNvSpPr>
            <a:spLocks noGrp="1"/>
          </p:cNvSpPr>
          <p:nvPr>
            <p:ph type="dt" sz="half" idx="10"/>
          </p:nvPr>
        </p:nvSpPr>
        <p:spPr/>
        <p:txBody>
          <a:bodyPr/>
          <a:lstStyle/>
          <a:p>
            <a:fld id="{019E969D-D7FC-4C79-90E3-766C07D159D2}" type="datetime1">
              <a:rPr lang="en-US" smtClean="0"/>
              <a:t>1/18/2024</a:t>
            </a:fld>
            <a:endParaRPr lang="en-US"/>
          </a:p>
        </p:txBody>
      </p:sp>
      <p:sp>
        <p:nvSpPr>
          <p:cNvPr id="5" name="Footer Placeholder 4">
            <a:extLst>
              <a:ext uri="{FF2B5EF4-FFF2-40B4-BE49-F238E27FC236}">
                <a16:creationId xmlns:a16="http://schemas.microsoft.com/office/drawing/2014/main" id="{C5520B90-C56C-4D4C-B18B-4E981CE662CD}"/>
              </a:ext>
            </a:extLst>
          </p:cNvPr>
          <p:cNvSpPr>
            <a:spLocks noGrp="1"/>
          </p:cNvSpPr>
          <p:nvPr>
            <p:ph type="ftr" sz="quarter" idx="11"/>
          </p:nvPr>
        </p:nvSpPr>
        <p:spPr/>
        <p:txBody>
          <a:bodyPr/>
          <a:lstStyle/>
          <a:p>
            <a:r>
              <a:rPr lang="en-US"/>
              <a:t>Buffalo-Pittsburgh Diocese PNCC                                             Rev. Dr. D.L. Seekins</a:t>
            </a:r>
          </a:p>
        </p:txBody>
      </p:sp>
      <p:sp>
        <p:nvSpPr>
          <p:cNvPr id="6" name="Slide Number Placeholder 5">
            <a:extLst>
              <a:ext uri="{FF2B5EF4-FFF2-40B4-BE49-F238E27FC236}">
                <a16:creationId xmlns:a16="http://schemas.microsoft.com/office/drawing/2014/main" id="{DB706146-19AA-488D-A21A-2923964D97E5}"/>
              </a:ext>
            </a:extLst>
          </p:cNvPr>
          <p:cNvSpPr>
            <a:spLocks noGrp="1"/>
          </p:cNvSpPr>
          <p:nvPr>
            <p:ph type="sldNum" sz="quarter" idx="12"/>
          </p:nvPr>
        </p:nvSpPr>
        <p:spPr/>
        <p:txBody>
          <a:bodyPr/>
          <a:lstStyle/>
          <a:p>
            <a:fld id="{13E4AA86-8703-454E-B8CD-5341B2B94ABB}" type="slidenum">
              <a:rPr lang="en-US" smtClean="0"/>
              <a:t>‹#›</a:t>
            </a:fld>
            <a:endParaRPr lang="en-US"/>
          </a:p>
        </p:txBody>
      </p:sp>
    </p:spTree>
    <p:extLst>
      <p:ext uri="{BB962C8B-B14F-4D97-AF65-F5344CB8AC3E}">
        <p14:creationId xmlns:p14="http://schemas.microsoft.com/office/powerpoint/2010/main" val="28559397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B9EBEC-6181-4F25-9BC3-F03E9C3D42D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943A7C4-1E1F-4A65-8B39-4713B9A3E03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B96D48F-B7C7-4FA6-9EA9-6E7923EF309B}"/>
              </a:ext>
            </a:extLst>
          </p:cNvPr>
          <p:cNvSpPr>
            <a:spLocks noGrp="1"/>
          </p:cNvSpPr>
          <p:nvPr>
            <p:ph type="dt" sz="half" idx="10"/>
          </p:nvPr>
        </p:nvSpPr>
        <p:spPr/>
        <p:txBody>
          <a:bodyPr/>
          <a:lstStyle/>
          <a:p>
            <a:fld id="{E8D629B4-1959-4C26-B238-883E2C0C4C36}" type="datetime1">
              <a:rPr lang="en-US" smtClean="0"/>
              <a:t>1/18/2024</a:t>
            </a:fld>
            <a:endParaRPr lang="en-US"/>
          </a:p>
        </p:txBody>
      </p:sp>
      <p:sp>
        <p:nvSpPr>
          <p:cNvPr id="5" name="Footer Placeholder 4">
            <a:extLst>
              <a:ext uri="{FF2B5EF4-FFF2-40B4-BE49-F238E27FC236}">
                <a16:creationId xmlns:a16="http://schemas.microsoft.com/office/drawing/2014/main" id="{95ED8E06-54EF-4BDA-AF8D-9AF47E04DA9B}"/>
              </a:ext>
            </a:extLst>
          </p:cNvPr>
          <p:cNvSpPr>
            <a:spLocks noGrp="1"/>
          </p:cNvSpPr>
          <p:nvPr>
            <p:ph type="ftr" sz="quarter" idx="11"/>
          </p:nvPr>
        </p:nvSpPr>
        <p:spPr/>
        <p:txBody>
          <a:bodyPr/>
          <a:lstStyle/>
          <a:p>
            <a:r>
              <a:rPr lang="en-US"/>
              <a:t>Buffalo-Pittsburgh Diocese PNCC                                             Rev. Dr. D.L. Seekins</a:t>
            </a:r>
          </a:p>
        </p:txBody>
      </p:sp>
      <p:sp>
        <p:nvSpPr>
          <p:cNvPr id="6" name="Slide Number Placeholder 5">
            <a:extLst>
              <a:ext uri="{FF2B5EF4-FFF2-40B4-BE49-F238E27FC236}">
                <a16:creationId xmlns:a16="http://schemas.microsoft.com/office/drawing/2014/main" id="{303D8397-4978-42E4-88E9-4F5FB4AB20BA}"/>
              </a:ext>
            </a:extLst>
          </p:cNvPr>
          <p:cNvSpPr>
            <a:spLocks noGrp="1"/>
          </p:cNvSpPr>
          <p:nvPr>
            <p:ph type="sldNum" sz="quarter" idx="12"/>
          </p:nvPr>
        </p:nvSpPr>
        <p:spPr/>
        <p:txBody>
          <a:bodyPr/>
          <a:lstStyle/>
          <a:p>
            <a:fld id="{13E4AA86-8703-454E-B8CD-5341B2B94ABB}" type="slidenum">
              <a:rPr lang="en-US" smtClean="0"/>
              <a:t>‹#›</a:t>
            </a:fld>
            <a:endParaRPr lang="en-US"/>
          </a:p>
        </p:txBody>
      </p:sp>
    </p:spTree>
    <p:extLst>
      <p:ext uri="{BB962C8B-B14F-4D97-AF65-F5344CB8AC3E}">
        <p14:creationId xmlns:p14="http://schemas.microsoft.com/office/powerpoint/2010/main" val="36722079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3155B5-EA39-426D-A871-EC7C89FA764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FC60D14-16BD-4135-B729-1E6D7879F6E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DEE9441-0D7A-4C39-B99D-847AF8911C8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EF54AD1-63AD-4100-93F0-8793A7A46B98}"/>
              </a:ext>
            </a:extLst>
          </p:cNvPr>
          <p:cNvSpPr>
            <a:spLocks noGrp="1"/>
          </p:cNvSpPr>
          <p:nvPr>
            <p:ph type="dt" sz="half" idx="10"/>
          </p:nvPr>
        </p:nvSpPr>
        <p:spPr/>
        <p:txBody>
          <a:bodyPr/>
          <a:lstStyle/>
          <a:p>
            <a:fld id="{086531B3-0D5D-469A-B1E0-7289F9F4CD9D}" type="datetime1">
              <a:rPr lang="en-US" smtClean="0"/>
              <a:t>1/18/2024</a:t>
            </a:fld>
            <a:endParaRPr lang="en-US"/>
          </a:p>
        </p:txBody>
      </p:sp>
      <p:sp>
        <p:nvSpPr>
          <p:cNvPr id="6" name="Footer Placeholder 5">
            <a:extLst>
              <a:ext uri="{FF2B5EF4-FFF2-40B4-BE49-F238E27FC236}">
                <a16:creationId xmlns:a16="http://schemas.microsoft.com/office/drawing/2014/main" id="{FBA34260-21DD-4854-AF3D-2E799F161559}"/>
              </a:ext>
            </a:extLst>
          </p:cNvPr>
          <p:cNvSpPr>
            <a:spLocks noGrp="1"/>
          </p:cNvSpPr>
          <p:nvPr>
            <p:ph type="ftr" sz="quarter" idx="11"/>
          </p:nvPr>
        </p:nvSpPr>
        <p:spPr/>
        <p:txBody>
          <a:bodyPr/>
          <a:lstStyle/>
          <a:p>
            <a:r>
              <a:rPr lang="en-US"/>
              <a:t>Buffalo-Pittsburgh Diocese PNCC                                             Rev. Dr. D.L. Seekins</a:t>
            </a:r>
          </a:p>
        </p:txBody>
      </p:sp>
      <p:sp>
        <p:nvSpPr>
          <p:cNvPr id="7" name="Slide Number Placeholder 6">
            <a:extLst>
              <a:ext uri="{FF2B5EF4-FFF2-40B4-BE49-F238E27FC236}">
                <a16:creationId xmlns:a16="http://schemas.microsoft.com/office/drawing/2014/main" id="{F8E01F3A-9A31-4A04-8A27-F6F934489842}"/>
              </a:ext>
            </a:extLst>
          </p:cNvPr>
          <p:cNvSpPr>
            <a:spLocks noGrp="1"/>
          </p:cNvSpPr>
          <p:nvPr>
            <p:ph type="sldNum" sz="quarter" idx="12"/>
          </p:nvPr>
        </p:nvSpPr>
        <p:spPr/>
        <p:txBody>
          <a:bodyPr/>
          <a:lstStyle/>
          <a:p>
            <a:fld id="{13E4AA86-8703-454E-B8CD-5341B2B94ABB}" type="slidenum">
              <a:rPr lang="en-US" smtClean="0"/>
              <a:t>‹#›</a:t>
            </a:fld>
            <a:endParaRPr lang="en-US"/>
          </a:p>
        </p:txBody>
      </p:sp>
    </p:spTree>
    <p:extLst>
      <p:ext uri="{BB962C8B-B14F-4D97-AF65-F5344CB8AC3E}">
        <p14:creationId xmlns:p14="http://schemas.microsoft.com/office/powerpoint/2010/main" val="11977983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AFA39B-66A9-48E7-B3F2-A16BD92E188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59493B8-3C60-482A-926F-52D6EE55984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0F1A813-B807-446A-8F5F-C15B029043F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46B4D08-01D8-4A30-9F56-F388863909B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6C0F3EE-47E8-4652-818B-D85A187F45C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E7DBD70-B514-44B0-ADAB-1E6DC281A594}"/>
              </a:ext>
            </a:extLst>
          </p:cNvPr>
          <p:cNvSpPr>
            <a:spLocks noGrp="1"/>
          </p:cNvSpPr>
          <p:nvPr>
            <p:ph type="dt" sz="half" idx="10"/>
          </p:nvPr>
        </p:nvSpPr>
        <p:spPr/>
        <p:txBody>
          <a:bodyPr/>
          <a:lstStyle/>
          <a:p>
            <a:fld id="{B10C0612-B6FE-441B-9CE0-5E7A165AF571}" type="datetime1">
              <a:rPr lang="en-US" smtClean="0"/>
              <a:t>1/18/2024</a:t>
            </a:fld>
            <a:endParaRPr lang="en-US"/>
          </a:p>
        </p:txBody>
      </p:sp>
      <p:sp>
        <p:nvSpPr>
          <p:cNvPr id="8" name="Footer Placeholder 7">
            <a:extLst>
              <a:ext uri="{FF2B5EF4-FFF2-40B4-BE49-F238E27FC236}">
                <a16:creationId xmlns:a16="http://schemas.microsoft.com/office/drawing/2014/main" id="{35722641-E0E6-4E6F-9F9D-CB3606EE00DA}"/>
              </a:ext>
            </a:extLst>
          </p:cNvPr>
          <p:cNvSpPr>
            <a:spLocks noGrp="1"/>
          </p:cNvSpPr>
          <p:nvPr>
            <p:ph type="ftr" sz="quarter" idx="11"/>
          </p:nvPr>
        </p:nvSpPr>
        <p:spPr/>
        <p:txBody>
          <a:bodyPr/>
          <a:lstStyle/>
          <a:p>
            <a:r>
              <a:rPr lang="en-US"/>
              <a:t>Buffalo-Pittsburgh Diocese PNCC                                             Rev. Dr. D.L. Seekins</a:t>
            </a:r>
          </a:p>
        </p:txBody>
      </p:sp>
      <p:sp>
        <p:nvSpPr>
          <p:cNvPr id="9" name="Slide Number Placeholder 8">
            <a:extLst>
              <a:ext uri="{FF2B5EF4-FFF2-40B4-BE49-F238E27FC236}">
                <a16:creationId xmlns:a16="http://schemas.microsoft.com/office/drawing/2014/main" id="{C7337A57-D2F4-495E-9B79-58E40437469B}"/>
              </a:ext>
            </a:extLst>
          </p:cNvPr>
          <p:cNvSpPr>
            <a:spLocks noGrp="1"/>
          </p:cNvSpPr>
          <p:nvPr>
            <p:ph type="sldNum" sz="quarter" idx="12"/>
          </p:nvPr>
        </p:nvSpPr>
        <p:spPr/>
        <p:txBody>
          <a:bodyPr/>
          <a:lstStyle/>
          <a:p>
            <a:fld id="{13E4AA86-8703-454E-B8CD-5341B2B94ABB}" type="slidenum">
              <a:rPr lang="en-US" smtClean="0"/>
              <a:t>‹#›</a:t>
            </a:fld>
            <a:endParaRPr lang="en-US"/>
          </a:p>
        </p:txBody>
      </p:sp>
    </p:spTree>
    <p:extLst>
      <p:ext uri="{BB962C8B-B14F-4D97-AF65-F5344CB8AC3E}">
        <p14:creationId xmlns:p14="http://schemas.microsoft.com/office/powerpoint/2010/main" val="42803579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4B2F3B-CF18-409B-A151-9EA5F5BBFCA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92BAA4F-A894-4F3B-A745-2C56E801FE0D}"/>
              </a:ext>
            </a:extLst>
          </p:cNvPr>
          <p:cNvSpPr>
            <a:spLocks noGrp="1"/>
          </p:cNvSpPr>
          <p:nvPr>
            <p:ph type="dt" sz="half" idx="10"/>
          </p:nvPr>
        </p:nvSpPr>
        <p:spPr/>
        <p:txBody>
          <a:bodyPr/>
          <a:lstStyle/>
          <a:p>
            <a:fld id="{6E4DD279-7F7E-4439-8032-9638E91E1361}" type="datetime1">
              <a:rPr lang="en-US" smtClean="0"/>
              <a:t>1/18/2024</a:t>
            </a:fld>
            <a:endParaRPr lang="en-US"/>
          </a:p>
        </p:txBody>
      </p:sp>
      <p:sp>
        <p:nvSpPr>
          <p:cNvPr id="4" name="Footer Placeholder 3">
            <a:extLst>
              <a:ext uri="{FF2B5EF4-FFF2-40B4-BE49-F238E27FC236}">
                <a16:creationId xmlns:a16="http://schemas.microsoft.com/office/drawing/2014/main" id="{298E5488-8C32-420E-9570-95E4BDB36393}"/>
              </a:ext>
            </a:extLst>
          </p:cNvPr>
          <p:cNvSpPr>
            <a:spLocks noGrp="1"/>
          </p:cNvSpPr>
          <p:nvPr>
            <p:ph type="ftr" sz="quarter" idx="11"/>
          </p:nvPr>
        </p:nvSpPr>
        <p:spPr/>
        <p:txBody>
          <a:bodyPr/>
          <a:lstStyle/>
          <a:p>
            <a:r>
              <a:rPr lang="en-US"/>
              <a:t>Buffalo-Pittsburgh Diocese PNCC                                             Rev. Dr. D.L. Seekins</a:t>
            </a:r>
          </a:p>
        </p:txBody>
      </p:sp>
      <p:sp>
        <p:nvSpPr>
          <p:cNvPr id="5" name="Slide Number Placeholder 4">
            <a:extLst>
              <a:ext uri="{FF2B5EF4-FFF2-40B4-BE49-F238E27FC236}">
                <a16:creationId xmlns:a16="http://schemas.microsoft.com/office/drawing/2014/main" id="{DACDB9C9-48ED-4973-8261-F3DE080324A6}"/>
              </a:ext>
            </a:extLst>
          </p:cNvPr>
          <p:cNvSpPr>
            <a:spLocks noGrp="1"/>
          </p:cNvSpPr>
          <p:nvPr>
            <p:ph type="sldNum" sz="quarter" idx="12"/>
          </p:nvPr>
        </p:nvSpPr>
        <p:spPr/>
        <p:txBody>
          <a:bodyPr/>
          <a:lstStyle/>
          <a:p>
            <a:fld id="{13E4AA86-8703-454E-B8CD-5341B2B94ABB}" type="slidenum">
              <a:rPr lang="en-US" smtClean="0"/>
              <a:t>‹#›</a:t>
            </a:fld>
            <a:endParaRPr lang="en-US"/>
          </a:p>
        </p:txBody>
      </p:sp>
    </p:spTree>
    <p:extLst>
      <p:ext uri="{BB962C8B-B14F-4D97-AF65-F5344CB8AC3E}">
        <p14:creationId xmlns:p14="http://schemas.microsoft.com/office/powerpoint/2010/main" val="10444034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8F96D9E-4003-4239-94FD-78DA1D45E5B7}"/>
              </a:ext>
            </a:extLst>
          </p:cNvPr>
          <p:cNvSpPr>
            <a:spLocks noGrp="1"/>
          </p:cNvSpPr>
          <p:nvPr>
            <p:ph type="dt" sz="half" idx="10"/>
          </p:nvPr>
        </p:nvSpPr>
        <p:spPr/>
        <p:txBody>
          <a:bodyPr/>
          <a:lstStyle/>
          <a:p>
            <a:fld id="{0FA3D6C2-2B04-4C24-BD28-ABBB7639DF72}" type="datetime1">
              <a:rPr lang="en-US" smtClean="0"/>
              <a:t>1/18/2024</a:t>
            </a:fld>
            <a:endParaRPr lang="en-US"/>
          </a:p>
        </p:txBody>
      </p:sp>
      <p:sp>
        <p:nvSpPr>
          <p:cNvPr id="3" name="Footer Placeholder 2">
            <a:extLst>
              <a:ext uri="{FF2B5EF4-FFF2-40B4-BE49-F238E27FC236}">
                <a16:creationId xmlns:a16="http://schemas.microsoft.com/office/drawing/2014/main" id="{CAC6F9AE-D1CF-4174-A453-15DBEF3CF057}"/>
              </a:ext>
            </a:extLst>
          </p:cNvPr>
          <p:cNvSpPr>
            <a:spLocks noGrp="1"/>
          </p:cNvSpPr>
          <p:nvPr>
            <p:ph type="ftr" sz="quarter" idx="11"/>
          </p:nvPr>
        </p:nvSpPr>
        <p:spPr/>
        <p:txBody>
          <a:bodyPr/>
          <a:lstStyle/>
          <a:p>
            <a:r>
              <a:rPr lang="en-US"/>
              <a:t>Buffalo-Pittsburgh Diocese PNCC                                             Rev. Dr. D.L. Seekins</a:t>
            </a:r>
          </a:p>
        </p:txBody>
      </p:sp>
      <p:sp>
        <p:nvSpPr>
          <p:cNvPr id="4" name="Slide Number Placeholder 3">
            <a:extLst>
              <a:ext uri="{FF2B5EF4-FFF2-40B4-BE49-F238E27FC236}">
                <a16:creationId xmlns:a16="http://schemas.microsoft.com/office/drawing/2014/main" id="{DAB7286D-E23A-4B5F-9F5C-8DA069C32779}"/>
              </a:ext>
            </a:extLst>
          </p:cNvPr>
          <p:cNvSpPr>
            <a:spLocks noGrp="1"/>
          </p:cNvSpPr>
          <p:nvPr>
            <p:ph type="sldNum" sz="quarter" idx="12"/>
          </p:nvPr>
        </p:nvSpPr>
        <p:spPr/>
        <p:txBody>
          <a:bodyPr/>
          <a:lstStyle/>
          <a:p>
            <a:fld id="{13E4AA86-8703-454E-B8CD-5341B2B94ABB}" type="slidenum">
              <a:rPr lang="en-US" smtClean="0"/>
              <a:t>‹#›</a:t>
            </a:fld>
            <a:endParaRPr lang="en-US"/>
          </a:p>
        </p:txBody>
      </p:sp>
    </p:spTree>
    <p:extLst>
      <p:ext uri="{BB962C8B-B14F-4D97-AF65-F5344CB8AC3E}">
        <p14:creationId xmlns:p14="http://schemas.microsoft.com/office/powerpoint/2010/main" val="17396211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CAF3C1-A6DF-405A-9ADD-5022D70BD41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8DC3F0A-BF57-43CC-A8C6-8A8C22915AF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F72858A-D443-44BD-9143-A6B84D40BF6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783ACDE-CD55-4B40-9AA3-E7CBA82B5A34}"/>
              </a:ext>
            </a:extLst>
          </p:cNvPr>
          <p:cNvSpPr>
            <a:spLocks noGrp="1"/>
          </p:cNvSpPr>
          <p:nvPr>
            <p:ph type="dt" sz="half" idx="10"/>
          </p:nvPr>
        </p:nvSpPr>
        <p:spPr/>
        <p:txBody>
          <a:bodyPr/>
          <a:lstStyle/>
          <a:p>
            <a:fld id="{B18A72DA-4A3F-4C70-9A66-BC099F298D60}" type="datetime1">
              <a:rPr lang="en-US" smtClean="0"/>
              <a:t>1/18/2024</a:t>
            </a:fld>
            <a:endParaRPr lang="en-US"/>
          </a:p>
        </p:txBody>
      </p:sp>
      <p:sp>
        <p:nvSpPr>
          <p:cNvPr id="6" name="Footer Placeholder 5">
            <a:extLst>
              <a:ext uri="{FF2B5EF4-FFF2-40B4-BE49-F238E27FC236}">
                <a16:creationId xmlns:a16="http://schemas.microsoft.com/office/drawing/2014/main" id="{2C1A72D0-7013-4C1E-BF8F-E205F16D4F32}"/>
              </a:ext>
            </a:extLst>
          </p:cNvPr>
          <p:cNvSpPr>
            <a:spLocks noGrp="1"/>
          </p:cNvSpPr>
          <p:nvPr>
            <p:ph type="ftr" sz="quarter" idx="11"/>
          </p:nvPr>
        </p:nvSpPr>
        <p:spPr/>
        <p:txBody>
          <a:bodyPr/>
          <a:lstStyle/>
          <a:p>
            <a:r>
              <a:rPr lang="en-US"/>
              <a:t>Buffalo-Pittsburgh Diocese PNCC                                             Rev. Dr. D.L. Seekins</a:t>
            </a:r>
          </a:p>
        </p:txBody>
      </p:sp>
      <p:sp>
        <p:nvSpPr>
          <p:cNvPr id="7" name="Slide Number Placeholder 6">
            <a:extLst>
              <a:ext uri="{FF2B5EF4-FFF2-40B4-BE49-F238E27FC236}">
                <a16:creationId xmlns:a16="http://schemas.microsoft.com/office/drawing/2014/main" id="{66794835-061D-4B68-BFFE-1C51D02C5680}"/>
              </a:ext>
            </a:extLst>
          </p:cNvPr>
          <p:cNvSpPr>
            <a:spLocks noGrp="1"/>
          </p:cNvSpPr>
          <p:nvPr>
            <p:ph type="sldNum" sz="quarter" idx="12"/>
          </p:nvPr>
        </p:nvSpPr>
        <p:spPr/>
        <p:txBody>
          <a:bodyPr/>
          <a:lstStyle/>
          <a:p>
            <a:fld id="{13E4AA86-8703-454E-B8CD-5341B2B94ABB}" type="slidenum">
              <a:rPr lang="en-US" smtClean="0"/>
              <a:t>‹#›</a:t>
            </a:fld>
            <a:endParaRPr lang="en-US"/>
          </a:p>
        </p:txBody>
      </p:sp>
    </p:spTree>
    <p:extLst>
      <p:ext uri="{BB962C8B-B14F-4D97-AF65-F5344CB8AC3E}">
        <p14:creationId xmlns:p14="http://schemas.microsoft.com/office/powerpoint/2010/main" val="30590338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1D4C04-3A2D-40AF-8025-B5E8F705E0A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931B555-B31E-4EFE-B1BD-968C4FDD24A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8A841C4-C4F1-4F40-BFEE-8203604AF09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018B015-F0B7-4813-8F91-BA91E26FCE70}"/>
              </a:ext>
            </a:extLst>
          </p:cNvPr>
          <p:cNvSpPr>
            <a:spLocks noGrp="1"/>
          </p:cNvSpPr>
          <p:nvPr>
            <p:ph type="dt" sz="half" idx="10"/>
          </p:nvPr>
        </p:nvSpPr>
        <p:spPr/>
        <p:txBody>
          <a:bodyPr/>
          <a:lstStyle/>
          <a:p>
            <a:fld id="{A1BD6ACC-AEAF-4306-866B-D3E1EA89678A}" type="datetime1">
              <a:rPr lang="en-US" smtClean="0"/>
              <a:t>1/18/2024</a:t>
            </a:fld>
            <a:endParaRPr lang="en-US"/>
          </a:p>
        </p:txBody>
      </p:sp>
      <p:sp>
        <p:nvSpPr>
          <p:cNvPr id="6" name="Footer Placeholder 5">
            <a:extLst>
              <a:ext uri="{FF2B5EF4-FFF2-40B4-BE49-F238E27FC236}">
                <a16:creationId xmlns:a16="http://schemas.microsoft.com/office/drawing/2014/main" id="{C2D7E67B-6715-49C0-BDF9-DC10C659ED56}"/>
              </a:ext>
            </a:extLst>
          </p:cNvPr>
          <p:cNvSpPr>
            <a:spLocks noGrp="1"/>
          </p:cNvSpPr>
          <p:nvPr>
            <p:ph type="ftr" sz="quarter" idx="11"/>
          </p:nvPr>
        </p:nvSpPr>
        <p:spPr/>
        <p:txBody>
          <a:bodyPr/>
          <a:lstStyle/>
          <a:p>
            <a:r>
              <a:rPr lang="en-US"/>
              <a:t>Buffalo-Pittsburgh Diocese PNCC                                             Rev. Dr. D.L. Seekins</a:t>
            </a:r>
          </a:p>
        </p:txBody>
      </p:sp>
      <p:sp>
        <p:nvSpPr>
          <p:cNvPr id="7" name="Slide Number Placeholder 6">
            <a:extLst>
              <a:ext uri="{FF2B5EF4-FFF2-40B4-BE49-F238E27FC236}">
                <a16:creationId xmlns:a16="http://schemas.microsoft.com/office/drawing/2014/main" id="{82921E5C-BE81-4D82-918C-7A9241D7223B}"/>
              </a:ext>
            </a:extLst>
          </p:cNvPr>
          <p:cNvSpPr>
            <a:spLocks noGrp="1"/>
          </p:cNvSpPr>
          <p:nvPr>
            <p:ph type="sldNum" sz="quarter" idx="12"/>
          </p:nvPr>
        </p:nvSpPr>
        <p:spPr/>
        <p:txBody>
          <a:bodyPr/>
          <a:lstStyle/>
          <a:p>
            <a:fld id="{13E4AA86-8703-454E-B8CD-5341B2B94ABB}" type="slidenum">
              <a:rPr lang="en-US" smtClean="0"/>
              <a:t>‹#›</a:t>
            </a:fld>
            <a:endParaRPr lang="en-US"/>
          </a:p>
        </p:txBody>
      </p:sp>
    </p:spTree>
    <p:extLst>
      <p:ext uri="{BB962C8B-B14F-4D97-AF65-F5344CB8AC3E}">
        <p14:creationId xmlns:p14="http://schemas.microsoft.com/office/powerpoint/2010/main" val="27111611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12000"/>
            <a:lum/>
          </a:blip>
          <a:srcRect/>
          <a:stretch>
            <a:fillRect l="18000" t="6000" r="18000" b="15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A155074-232E-4D59-91CE-CB5FA8E32E5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6CFCC30-D3F6-4033-8027-4902BB71931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FF17078-5E7A-41A6-A183-2374EC9FE04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8164A0-AF6C-4AE9-BCE1-D60AC03EE50E}" type="datetime1">
              <a:rPr lang="en-US" smtClean="0"/>
              <a:t>1/18/2024</a:t>
            </a:fld>
            <a:endParaRPr lang="en-US"/>
          </a:p>
        </p:txBody>
      </p:sp>
      <p:sp>
        <p:nvSpPr>
          <p:cNvPr id="5" name="Footer Placeholder 4">
            <a:extLst>
              <a:ext uri="{FF2B5EF4-FFF2-40B4-BE49-F238E27FC236}">
                <a16:creationId xmlns:a16="http://schemas.microsoft.com/office/drawing/2014/main" id="{4420054D-91D1-4B02-81F7-B8777548269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Buffalo-Pittsburgh Diocese PNCC                                             Rev. Dr. D.L. Seekins</a:t>
            </a:r>
          </a:p>
        </p:txBody>
      </p:sp>
      <p:sp>
        <p:nvSpPr>
          <p:cNvPr id="6" name="Slide Number Placeholder 5">
            <a:extLst>
              <a:ext uri="{FF2B5EF4-FFF2-40B4-BE49-F238E27FC236}">
                <a16:creationId xmlns:a16="http://schemas.microsoft.com/office/drawing/2014/main" id="{4D45EABC-168E-49FD-8E1A-21385E1744B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E4AA86-8703-454E-B8CD-5341B2B94ABB}" type="slidenum">
              <a:rPr lang="en-US" smtClean="0"/>
              <a:t>‹#›</a:t>
            </a:fld>
            <a:endParaRPr lang="en-US"/>
          </a:p>
        </p:txBody>
      </p:sp>
    </p:spTree>
    <p:extLst>
      <p:ext uri="{BB962C8B-B14F-4D97-AF65-F5344CB8AC3E}">
        <p14:creationId xmlns:p14="http://schemas.microsoft.com/office/powerpoint/2010/main" val="3413649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hyperlink" Target="https://bible.usccb.org/bible/gn/6?8#01006008" TargetMode="External"/><Relationship Id="rId13" Type="http://schemas.openxmlformats.org/officeDocument/2006/relationships/hyperlink" Target="https://bible.usccb.org/bible/gn/11?10#01011010" TargetMode="External"/><Relationship Id="rId18" Type="http://schemas.openxmlformats.org/officeDocument/2006/relationships/hyperlink" Target="https://bible.usccb.org/bible/gn/36?43#01036043" TargetMode="External"/><Relationship Id="rId3" Type="http://schemas.openxmlformats.org/officeDocument/2006/relationships/hyperlink" Target="https://bible.usccb.org/bible/gn/2?3#01002003" TargetMode="External"/><Relationship Id="rId7" Type="http://schemas.openxmlformats.org/officeDocument/2006/relationships/hyperlink" Target="https://bible.usccb.org/bible/gn/5?1#01005001" TargetMode="External"/><Relationship Id="rId12" Type="http://schemas.openxmlformats.org/officeDocument/2006/relationships/hyperlink" Target="https://bible.usccb.org/bible/gn/11?9#01011009" TargetMode="External"/><Relationship Id="rId17" Type="http://schemas.openxmlformats.org/officeDocument/2006/relationships/hyperlink" Target="https://bible.usccb.org/bible/gn/25?19#01025019" TargetMode="External"/><Relationship Id="rId2" Type="http://schemas.openxmlformats.org/officeDocument/2006/relationships/hyperlink" Target="https://bible.usccb.org/bible/gn/1?1#01001001" TargetMode="External"/><Relationship Id="rId16" Type="http://schemas.openxmlformats.org/officeDocument/2006/relationships/hyperlink" Target="https://bible.usccb.org/bible/gn/25?18#01025018" TargetMode="External"/><Relationship Id="rId20" Type="http://schemas.openxmlformats.org/officeDocument/2006/relationships/hyperlink" Target="https://bible.usccb.org/bible/genesis/0" TargetMode="External"/><Relationship Id="rId1" Type="http://schemas.openxmlformats.org/officeDocument/2006/relationships/slideLayout" Target="../slideLayouts/slideLayout1.xml"/><Relationship Id="rId6" Type="http://schemas.openxmlformats.org/officeDocument/2006/relationships/hyperlink" Target="https://bible.usccb.org/bible/gn/4?26#01004026" TargetMode="External"/><Relationship Id="rId11" Type="http://schemas.openxmlformats.org/officeDocument/2006/relationships/hyperlink" Target="https://bible.usccb.org/bible/gn/10?1#01010001" TargetMode="External"/><Relationship Id="rId5" Type="http://schemas.openxmlformats.org/officeDocument/2006/relationships/hyperlink" Target="https://bible.usccb.org/bible/gn/11?26#01011026" TargetMode="External"/><Relationship Id="rId15" Type="http://schemas.openxmlformats.org/officeDocument/2006/relationships/hyperlink" Target="https://bible.usccb.org/bible/gn/50?26#01050026" TargetMode="External"/><Relationship Id="rId10" Type="http://schemas.openxmlformats.org/officeDocument/2006/relationships/hyperlink" Target="https://bible.usccb.org/bible/gn/9?29#01009029" TargetMode="External"/><Relationship Id="rId19" Type="http://schemas.openxmlformats.org/officeDocument/2006/relationships/hyperlink" Target="https://bible.usccb.org/bible/gn/37?1#01037001" TargetMode="External"/><Relationship Id="rId4" Type="http://schemas.openxmlformats.org/officeDocument/2006/relationships/hyperlink" Target="https://bible.usccb.org/bible/gn/2?4#01002004" TargetMode="External"/><Relationship Id="rId9" Type="http://schemas.openxmlformats.org/officeDocument/2006/relationships/hyperlink" Target="https://bible.usccb.org/bible/gn/6?9#01006009" TargetMode="External"/><Relationship Id="rId14" Type="http://schemas.openxmlformats.org/officeDocument/2006/relationships/hyperlink" Target="https://bible.usccb.org/bible/gn/11?27#01011027"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5E6B3632-31A7-4B9A-9B3B-DAADD1D372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12C9F5B-AB1A-42D7-8E1D-DC05C2A228FF}"/>
              </a:ext>
            </a:extLst>
          </p:cNvPr>
          <p:cNvSpPr>
            <a:spLocks noGrp="1"/>
          </p:cNvSpPr>
          <p:nvPr>
            <p:ph type="ctrTitle"/>
          </p:nvPr>
        </p:nvSpPr>
        <p:spPr>
          <a:xfrm>
            <a:off x="832514" y="640081"/>
            <a:ext cx="10753356" cy="5489009"/>
          </a:xfrm>
        </p:spPr>
        <p:txBody>
          <a:bodyPr vert="horz" lIns="91440" tIns="45720" rIns="91440" bIns="45720" rtlCol="0" anchor="ctr">
            <a:normAutofit/>
          </a:bodyPr>
          <a:lstStyle/>
          <a:p>
            <a:r>
              <a:rPr lang="en-US" dirty="0">
                <a:latin typeface="Times New Roman" panose="02020603050405020304" pitchFamily="18" charset="0"/>
                <a:cs typeface="Times New Roman" panose="02020603050405020304" pitchFamily="18" charset="0"/>
              </a:rPr>
              <a:t>T</a:t>
            </a:r>
            <a:r>
              <a:rPr lang="en-US" kern="1200" dirty="0">
                <a:solidFill>
                  <a:schemeClr val="tx1"/>
                </a:solidFill>
                <a:latin typeface="Times New Roman" panose="02020603050405020304" pitchFamily="18" charset="0"/>
                <a:cs typeface="Times New Roman" panose="02020603050405020304" pitchFamily="18" charset="0"/>
              </a:rPr>
              <a:t>he Bible</a:t>
            </a:r>
            <a:br>
              <a:rPr lang="en-US" kern="1200" dirty="0">
                <a:solidFill>
                  <a:schemeClr val="tx1"/>
                </a:solidFill>
                <a:latin typeface="Times New Roman" panose="02020603050405020304" pitchFamily="18" charset="0"/>
                <a:cs typeface="Times New Roman" panose="02020603050405020304" pitchFamily="18" charset="0"/>
              </a:rPr>
            </a:br>
            <a:r>
              <a:rPr lang="en-US" sz="2800" kern="1200" dirty="0">
                <a:solidFill>
                  <a:schemeClr val="tx1"/>
                </a:solidFill>
                <a:latin typeface="Times New Roman" panose="02020603050405020304" pitchFamily="18" charset="0"/>
                <a:cs typeface="Times New Roman" panose="02020603050405020304" pitchFamily="18" charset="0"/>
              </a:rPr>
              <a:t>Class 2</a:t>
            </a:r>
          </a:p>
        </p:txBody>
      </p:sp>
      <p:sp>
        <p:nvSpPr>
          <p:cNvPr id="4" name="Footer Placeholder 3">
            <a:extLst>
              <a:ext uri="{FF2B5EF4-FFF2-40B4-BE49-F238E27FC236}">
                <a16:creationId xmlns:a16="http://schemas.microsoft.com/office/drawing/2014/main" id="{851679CF-9515-49CC-B573-A3869597F475}"/>
              </a:ext>
            </a:extLst>
          </p:cNvPr>
          <p:cNvSpPr>
            <a:spLocks noGrp="1"/>
          </p:cNvSpPr>
          <p:nvPr>
            <p:ph type="ftr" sz="quarter" idx="11"/>
          </p:nvPr>
        </p:nvSpPr>
        <p:spPr>
          <a:xfrm>
            <a:off x="643466" y="6356350"/>
            <a:ext cx="8677955" cy="365125"/>
          </a:xfrm>
        </p:spPr>
        <p:txBody>
          <a:bodyPr vert="horz" lIns="91440" tIns="45720" rIns="91440" bIns="45720" rtlCol="0" anchor="ctr">
            <a:normAutofit/>
          </a:bodyPr>
          <a:lstStyle/>
          <a:p>
            <a:pPr algn="l">
              <a:lnSpc>
                <a:spcPct val="90000"/>
              </a:lnSpc>
              <a:spcAft>
                <a:spcPts val="600"/>
              </a:spcAft>
            </a:pPr>
            <a:r>
              <a:rPr lang="en-US" sz="1400" kern="1200" dirty="0">
                <a:solidFill>
                  <a:schemeClr val="tx1">
                    <a:tint val="75000"/>
                  </a:schemeClr>
                </a:solidFill>
                <a:latin typeface="Times New Roman" panose="02020603050405020304" pitchFamily="18" charset="0"/>
                <a:cs typeface="Times New Roman" panose="02020603050405020304" pitchFamily="18" charset="0"/>
              </a:rPr>
              <a:t>Buffalo-Pittsburgh Diocese PNCC</a:t>
            </a:r>
            <a:r>
              <a:rPr lang="en-US" sz="900" kern="1200" dirty="0">
                <a:solidFill>
                  <a:schemeClr val="tx1">
                    <a:tint val="75000"/>
                  </a:schemeClr>
                </a:solidFill>
                <a:latin typeface="+mn-lt"/>
                <a:ea typeface="+mn-ea"/>
                <a:cs typeface="+mn-cs"/>
              </a:rPr>
              <a:t>                                                                                      </a:t>
            </a:r>
            <a:r>
              <a:rPr lang="en-US" sz="1400" kern="1200" dirty="0">
                <a:solidFill>
                  <a:schemeClr val="tx1">
                    <a:tint val="75000"/>
                  </a:schemeClr>
                </a:solidFill>
                <a:latin typeface="Times New Roman" panose="02020603050405020304" pitchFamily="18" charset="0"/>
                <a:cs typeface="Times New Roman" panose="02020603050405020304" pitchFamily="18" charset="0"/>
              </a:rPr>
              <a:t>Rev. Dr. D.L. Seekins</a:t>
            </a:r>
          </a:p>
        </p:txBody>
      </p:sp>
      <p:sp>
        <p:nvSpPr>
          <p:cNvPr id="5" name="Slide Number Placeholder 4">
            <a:extLst>
              <a:ext uri="{FF2B5EF4-FFF2-40B4-BE49-F238E27FC236}">
                <a16:creationId xmlns:a16="http://schemas.microsoft.com/office/drawing/2014/main" id="{8F35D8D5-7CBF-4B13-A943-E557497D2208}"/>
              </a:ext>
            </a:extLst>
          </p:cNvPr>
          <p:cNvSpPr>
            <a:spLocks noGrp="1"/>
          </p:cNvSpPr>
          <p:nvPr>
            <p:ph type="sldNum" sz="quarter" idx="12"/>
          </p:nvPr>
        </p:nvSpPr>
        <p:spPr>
          <a:xfrm>
            <a:off x="10617958" y="6356350"/>
            <a:ext cx="967910" cy="365125"/>
          </a:xfrm>
        </p:spPr>
        <p:txBody>
          <a:bodyPr vert="horz" lIns="91440" tIns="45720" rIns="91440" bIns="45720" rtlCol="0" anchor="ctr">
            <a:normAutofit/>
          </a:bodyPr>
          <a:lstStyle/>
          <a:p>
            <a:pPr>
              <a:spcAft>
                <a:spcPts val="600"/>
              </a:spcAft>
            </a:pPr>
            <a:fld id="{13E4AA86-8703-454E-B8CD-5341B2B94ABB}" type="slidenum">
              <a:rPr lang="en-US" smtClean="0"/>
              <a:pPr>
                <a:spcAft>
                  <a:spcPts val="600"/>
                </a:spcAft>
              </a:pPr>
              <a:t>1</a:t>
            </a:fld>
            <a:endParaRPr lang="en-US"/>
          </a:p>
        </p:txBody>
      </p:sp>
    </p:spTree>
    <p:extLst>
      <p:ext uri="{BB962C8B-B14F-4D97-AF65-F5344CB8AC3E}">
        <p14:creationId xmlns:p14="http://schemas.microsoft.com/office/powerpoint/2010/main" val="8503131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5E6B3632-31A7-4B9A-9B3B-DAADD1D372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Footer Placeholder 3">
            <a:extLst>
              <a:ext uri="{FF2B5EF4-FFF2-40B4-BE49-F238E27FC236}">
                <a16:creationId xmlns:a16="http://schemas.microsoft.com/office/drawing/2014/main" id="{851679CF-9515-49CC-B573-A3869597F475}"/>
              </a:ext>
            </a:extLst>
          </p:cNvPr>
          <p:cNvSpPr>
            <a:spLocks noGrp="1"/>
          </p:cNvSpPr>
          <p:nvPr>
            <p:ph type="ftr" sz="quarter" idx="11"/>
          </p:nvPr>
        </p:nvSpPr>
        <p:spPr>
          <a:xfrm>
            <a:off x="643466" y="6356350"/>
            <a:ext cx="8677955" cy="365125"/>
          </a:xfrm>
        </p:spPr>
        <p:txBody>
          <a:bodyPr vert="horz" lIns="91440" tIns="45720" rIns="91440" bIns="45720" rtlCol="0" anchor="ctr">
            <a:normAutofit/>
          </a:bodyPr>
          <a:lstStyle/>
          <a:p>
            <a:pPr algn="l">
              <a:lnSpc>
                <a:spcPct val="90000"/>
              </a:lnSpc>
              <a:spcAft>
                <a:spcPts val="600"/>
              </a:spcAft>
            </a:pPr>
            <a:r>
              <a:rPr lang="en-US" sz="1400" kern="1200" dirty="0">
                <a:solidFill>
                  <a:schemeClr val="tx1">
                    <a:tint val="75000"/>
                  </a:schemeClr>
                </a:solidFill>
                <a:latin typeface="Times New Roman" panose="02020603050405020304" pitchFamily="18" charset="0"/>
                <a:cs typeface="Times New Roman" panose="02020603050405020304" pitchFamily="18" charset="0"/>
              </a:rPr>
              <a:t>Buffalo-Pittsburgh Diocese PNCC</a:t>
            </a:r>
            <a:r>
              <a:rPr lang="en-US" sz="900" kern="1200" dirty="0">
                <a:solidFill>
                  <a:schemeClr val="tx1">
                    <a:tint val="75000"/>
                  </a:schemeClr>
                </a:solidFill>
                <a:latin typeface="+mn-lt"/>
                <a:ea typeface="+mn-ea"/>
                <a:cs typeface="+mn-cs"/>
              </a:rPr>
              <a:t>                                                                                      </a:t>
            </a:r>
            <a:r>
              <a:rPr lang="en-US" sz="1400" kern="1200" dirty="0">
                <a:solidFill>
                  <a:schemeClr val="tx1">
                    <a:tint val="75000"/>
                  </a:schemeClr>
                </a:solidFill>
                <a:latin typeface="Times New Roman" panose="02020603050405020304" pitchFamily="18" charset="0"/>
                <a:cs typeface="Times New Roman" panose="02020603050405020304" pitchFamily="18" charset="0"/>
              </a:rPr>
              <a:t>Rev. Dr. D.L. Seekins</a:t>
            </a:r>
          </a:p>
        </p:txBody>
      </p:sp>
      <p:sp>
        <p:nvSpPr>
          <p:cNvPr id="5" name="Slide Number Placeholder 4">
            <a:extLst>
              <a:ext uri="{FF2B5EF4-FFF2-40B4-BE49-F238E27FC236}">
                <a16:creationId xmlns:a16="http://schemas.microsoft.com/office/drawing/2014/main" id="{8F35D8D5-7CBF-4B13-A943-E557497D2208}"/>
              </a:ext>
            </a:extLst>
          </p:cNvPr>
          <p:cNvSpPr>
            <a:spLocks noGrp="1"/>
          </p:cNvSpPr>
          <p:nvPr>
            <p:ph type="sldNum" sz="quarter" idx="12"/>
          </p:nvPr>
        </p:nvSpPr>
        <p:spPr>
          <a:xfrm>
            <a:off x="10617958" y="6356350"/>
            <a:ext cx="967910" cy="365125"/>
          </a:xfrm>
        </p:spPr>
        <p:txBody>
          <a:bodyPr vert="horz" lIns="91440" tIns="45720" rIns="91440" bIns="45720" rtlCol="0" anchor="ctr">
            <a:normAutofit/>
          </a:bodyPr>
          <a:lstStyle/>
          <a:p>
            <a:pPr>
              <a:spcAft>
                <a:spcPts val="600"/>
              </a:spcAft>
            </a:pPr>
            <a:fld id="{13E4AA86-8703-454E-B8CD-5341B2B94ABB}" type="slidenum">
              <a:rPr lang="en-US" smtClean="0"/>
              <a:pPr>
                <a:spcAft>
                  <a:spcPts val="600"/>
                </a:spcAft>
              </a:pPr>
              <a:t>10</a:t>
            </a:fld>
            <a:endParaRPr lang="en-US"/>
          </a:p>
        </p:txBody>
      </p:sp>
      <p:sp>
        <p:nvSpPr>
          <p:cNvPr id="8" name="TextBox 7">
            <a:extLst>
              <a:ext uri="{FF2B5EF4-FFF2-40B4-BE49-F238E27FC236}">
                <a16:creationId xmlns:a16="http://schemas.microsoft.com/office/drawing/2014/main" id="{0445CB6F-C470-81A6-52C7-29DED2955F4A}"/>
              </a:ext>
            </a:extLst>
          </p:cNvPr>
          <p:cNvSpPr txBox="1"/>
          <p:nvPr/>
        </p:nvSpPr>
        <p:spPr>
          <a:xfrm>
            <a:off x="4156968" y="449625"/>
            <a:ext cx="3474755" cy="523220"/>
          </a:xfrm>
          <a:prstGeom prst="rect">
            <a:avLst/>
          </a:prstGeom>
          <a:noFill/>
        </p:spPr>
        <p:txBody>
          <a:bodyPr wrap="square" rtlCol="0">
            <a:spAutoFit/>
          </a:bodyPr>
          <a:lstStyle/>
          <a:p>
            <a:r>
              <a:rPr lang="en-US" sz="2800" b="1" dirty="0">
                <a:latin typeface="Times New Roman" panose="02020603050405020304" pitchFamily="18" charset="0"/>
                <a:cs typeface="Times New Roman" panose="02020603050405020304" pitchFamily="18" charset="0"/>
              </a:rPr>
              <a:t>The Bible – Class 2</a:t>
            </a:r>
          </a:p>
        </p:txBody>
      </p:sp>
      <p:sp>
        <p:nvSpPr>
          <p:cNvPr id="2" name="TextBox 1">
            <a:extLst>
              <a:ext uri="{FF2B5EF4-FFF2-40B4-BE49-F238E27FC236}">
                <a16:creationId xmlns:a16="http://schemas.microsoft.com/office/drawing/2014/main" id="{27D9F82D-4EFD-4CD2-4078-01587D2B1210}"/>
              </a:ext>
            </a:extLst>
          </p:cNvPr>
          <p:cNvSpPr txBox="1"/>
          <p:nvPr/>
        </p:nvSpPr>
        <p:spPr>
          <a:xfrm>
            <a:off x="1231083" y="1422470"/>
            <a:ext cx="9976338" cy="4202882"/>
          </a:xfrm>
          <a:prstGeom prst="rect">
            <a:avLst/>
          </a:prstGeom>
          <a:noFill/>
        </p:spPr>
        <p:txBody>
          <a:bodyPr wrap="square" rtlCol="0">
            <a:spAutoFit/>
          </a:bodyPr>
          <a:lstStyle/>
          <a:p>
            <a:pPr marL="0" marR="0">
              <a:lnSpc>
                <a:spcPct val="150000"/>
              </a:lnSpc>
              <a:spcBef>
                <a:spcPts val="0"/>
              </a:spcBef>
              <a:spcAft>
                <a:spcPts val="600"/>
              </a:spcAft>
            </a:pPr>
            <a:r>
              <a:rPr lang="en-US" sz="1800" kern="1200" baseline="30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13</a:t>
            </a:r>
            <a:r>
              <a:rPr lang="en-US" sz="18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The name of the second river is the Gihon; it winds through the entire land of Cush. </a:t>
            </a:r>
            <a:r>
              <a:rPr lang="en-US" sz="1800" kern="1200" baseline="30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14</a:t>
            </a:r>
            <a:r>
              <a:rPr lang="en-US" sz="18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The name of the third river is the Tigris; it runs along the east side of Ashur. And the fourth river is the Euphrates. </a:t>
            </a:r>
            <a:r>
              <a:rPr lang="en-US" sz="1800" kern="1200" baseline="30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15</a:t>
            </a:r>
            <a:r>
              <a:rPr lang="en-US" sz="18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The LORD God took the man and put him in the Garden of Eden to work it and take care of it. </a:t>
            </a:r>
            <a:r>
              <a:rPr lang="en-US" sz="1800" kern="1200" baseline="30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16</a:t>
            </a:r>
            <a:r>
              <a:rPr lang="en-US" sz="18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And the LORD God commanded the man, “You are free to eat from any tree in the garden; </a:t>
            </a:r>
            <a:r>
              <a:rPr lang="en-US" sz="1800" kern="1200" baseline="30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17</a:t>
            </a:r>
            <a:r>
              <a:rPr lang="en-US" sz="18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but you must not eat from the tree of the knowledge of good and evil, for when you eat from it you will certainly die.” </a:t>
            </a:r>
            <a:r>
              <a:rPr lang="en-US" sz="1800" kern="1200" baseline="30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18</a:t>
            </a:r>
            <a:r>
              <a:rPr lang="en-US" sz="18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The LORD God said, “It is not good for the man to be alone. I will make a helper suitable for him.” </a:t>
            </a:r>
            <a:r>
              <a:rPr lang="en-US" sz="1800" kern="1200" baseline="30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19</a:t>
            </a:r>
            <a:r>
              <a:rPr lang="en-US" sz="18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Now the LORD God had formed out of the ground all the wild animals and all the birds in the sky. He brought them to the man to see what he would name them; and whatever the man called each living creature, that was its name. </a:t>
            </a:r>
            <a:r>
              <a:rPr lang="en-US" sz="1800" kern="1200" baseline="30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20</a:t>
            </a:r>
            <a:r>
              <a:rPr lang="en-US" sz="18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So the man gave names to all the livestock, the birds in the sky and all the wild animals. But for Adam no suitable helper was found.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833346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5E6B3632-31A7-4B9A-9B3B-DAADD1D372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Footer Placeholder 3">
            <a:extLst>
              <a:ext uri="{FF2B5EF4-FFF2-40B4-BE49-F238E27FC236}">
                <a16:creationId xmlns:a16="http://schemas.microsoft.com/office/drawing/2014/main" id="{851679CF-9515-49CC-B573-A3869597F475}"/>
              </a:ext>
            </a:extLst>
          </p:cNvPr>
          <p:cNvSpPr>
            <a:spLocks noGrp="1"/>
          </p:cNvSpPr>
          <p:nvPr>
            <p:ph type="ftr" sz="quarter" idx="11"/>
          </p:nvPr>
        </p:nvSpPr>
        <p:spPr>
          <a:xfrm>
            <a:off x="643466" y="6356350"/>
            <a:ext cx="8677955" cy="365125"/>
          </a:xfrm>
        </p:spPr>
        <p:txBody>
          <a:bodyPr vert="horz" lIns="91440" tIns="45720" rIns="91440" bIns="45720" rtlCol="0" anchor="ctr">
            <a:normAutofit/>
          </a:bodyPr>
          <a:lstStyle/>
          <a:p>
            <a:pPr algn="l">
              <a:lnSpc>
                <a:spcPct val="90000"/>
              </a:lnSpc>
              <a:spcAft>
                <a:spcPts val="600"/>
              </a:spcAft>
            </a:pPr>
            <a:r>
              <a:rPr lang="en-US" sz="1400" kern="1200" dirty="0">
                <a:solidFill>
                  <a:schemeClr val="tx1">
                    <a:tint val="75000"/>
                  </a:schemeClr>
                </a:solidFill>
                <a:latin typeface="Times New Roman" panose="02020603050405020304" pitchFamily="18" charset="0"/>
                <a:cs typeface="Times New Roman" panose="02020603050405020304" pitchFamily="18" charset="0"/>
              </a:rPr>
              <a:t>Buffalo-Pittsburgh Diocese PNCC</a:t>
            </a:r>
            <a:r>
              <a:rPr lang="en-US" sz="900" kern="1200" dirty="0">
                <a:solidFill>
                  <a:schemeClr val="tx1">
                    <a:tint val="75000"/>
                  </a:schemeClr>
                </a:solidFill>
                <a:latin typeface="+mn-lt"/>
                <a:ea typeface="+mn-ea"/>
                <a:cs typeface="+mn-cs"/>
              </a:rPr>
              <a:t>                                                                                      </a:t>
            </a:r>
            <a:r>
              <a:rPr lang="en-US" sz="1400" kern="1200" dirty="0">
                <a:solidFill>
                  <a:schemeClr val="tx1">
                    <a:tint val="75000"/>
                  </a:schemeClr>
                </a:solidFill>
                <a:latin typeface="Times New Roman" panose="02020603050405020304" pitchFamily="18" charset="0"/>
                <a:cs typeface="Times New Roman" panose="02020603050405020304" pitchFamily="18" charset="0"/>
              </a:rPr>
              <a:t>Rev. Dr. D.L. Seekins</a:t>
            </a:r>
          </a:p>
        </p:txBody>
      </p:sp>
      <p:sp>
        <p:nvSpPr>
          <p:cNvPr id="5" name="Slide Number Placeholder 4">
            <a:extLst>
              <a:ext uri="{FF2B5EF4-FFF2-40B4-BE49-F238E27FC236}">
                <a16:creationId xmlns:a16="http://schemas.microsoft.com/office/drawing/2014/main" id="{8F35D8D5-7CBF-4B13-A943-E557497D2208}"/>
              </a:ext>
            </a:extLst>
          </p:cNvPr>
          <p:cNvSpPr>
            <a:spLocks noGrp="1"/>
          </p:cNvSpPr>
          <p:nvPr>
            <p:ph type="sldNum" sz="quarter" idx="12"/>
          </p:nvPr>
        </p:nvSpPr>
        <p:spPr>
          <a:xfrm>
            <a:off x="10617958" y="6356350"/>
            <a:ext cx="967910" cy="365125"/>
          </a:xfrm>
        </p:spPr>
        <p:txBody>
          <a:bodyPr vert="horz" lIns="91440" tIns="45720" rIns="91440" bIns="45720" rtlCol="0" anchor="ctr">
            <a:normAutofit/>
          </a:bodyPr>
          <a:lstStyle/>
          <a:p>
            <a:pPr>
              <a:spcAft>
                <a:spcPts val="600"/>
              </a:spcAft>
            </a:pPr>
            <a:fld id="{13E4AA86-8703-454E-B8CD-5341B2B94ABB}" type="slidenum">
              <a:rPr lang="en-US" smtClean="0"/>
              <a:pPr>
                <a:spcAft>
                  <a:spcPts val="600"/>
                </a:spcAft>
              </a:pPr>
              <a:t>11</a:t>
            </a:fld>
            <a:endParaRPr lang="en-US"/>
          </a:p>
        </p:txBody>
      </p:sp>
      <p:sp>
        <p:nvSpPr>
          <p:cNvPr id="8" name="TextBox 7">
            <a:extLst>
              <a:ext uri="{FF2B5EF4-FFF2-40B4-BE49-F238E27FC236}">
                <a16:creationId xmlns:a16="http://schemas.microsoft.com/office/drawing/2014/main" id="{0445CB6F-C470-81A6-52C7-29DED2955F4A}"/>
              </a:ext>
            </a:extLst>
          </p:cNvPr>
          <p:cNvSpPr txBox="1"/>
          <p:nvPr/>
        </p:nvSpPr>
        <p:spPr>
          <a:xfrm>
            <a:off x="4156968" y="449625"/>
            <a:ext cx="3474755" cy="523220"/>
          </a:xfrm>
          <a:prstGeom prst="rect">
            <a:avLst/>
          </a:prstGeom>
          <a:noFill/>
        </p:spPr>
        <p:txBody>
          <a:bodyPr wrap="square" rtlCol="0">
            <a:spAutoFit/>
          </a:bodyPr>
          <a:lstStyle/>
          <a:p>
            <a:r>
              <a:rPr lang="en-US" sz="2800" b="1" dirty="0">
                <a:latin typeface="Times New Roman" panose="02020603050405020304" pitchFamily="18" charset="0"/>
                <a:cs typeface="Times New Roman" panose="02020603050405020304" pitchFamily="18" charset="0"/>
              </a:rPr>
              <a:t>The Bible – Class 2</a:t>
            </a:r>
          </a:p>
        </p:txBody>
      </p:sp>
      <p:sp>
        <p:nvSpPr>
          <p:cNvPr id="2" name="TextBox 1">
            <a:extLst>
              <a:ext uri="{FF2B5EF4-FFF2-40B4-BE49-F238E27FC236}">
                <a16:creationId xmlns:a16="http://schemas.microsoft.com/office/drawing/2014/main" id="{27D9F82D-4EFD-4CD2-4078-01587D2B1210}"/>
              </a:ext>
            </a:extLst>
          </p:cNvPr>
          <p:cNvSpPr txBox="1"/>
          <p:nvPr/>
        </p:nvSpPr>
        <p:spPr>
          <a:xfrm>
            <a:off x="1106306" y="1837222"/>
            <a:ext cx="9976338" cy="2853666"/>
          </a:xfrm>
          <a:prstGeom prst="rect">
            <a:avLst/>
          </a:prstGeom>
          <a:noFill/>
        </p:spPr>
        <p:txBody>
          <a:bodyPr wrap="square" rtlCol="0">
            <a:spAutoFit/>
          </a:bodyPr>
          <a:lstStyle/>
          <a:p>
            <a:pPr marL="0" marR="0">
              <a:lnSpc>
                <a:spcPct val="150000"/>
              </a:lnSpc>
              <a:spcBef>
                <a:spcPts val="0"/>
              </a:spcBef>
              <a:spcAft>
                <a:spcPts val="800"/>
              </a:spcAft>
            </a:pPr>
            <a:r>
              <a:rPr lang="en-US" sz="1800" kern="1200" baseline="30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21</a:t>
            </a:r>
            <a:r>
              <a:rPr lang="en-US" sz="18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So the Lord God cast a deep sleep on the man, and while he was asleep, he took out one of his ribs and closed up its place with flesh. </a:t>
            </a:r>
            <a:r>
              <a:rPr lang="en-US" sz="1800" kern="1200" baseline="30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22</a:t>
            </a:r>
            <a:r>
              <a:rPr lang="en-US" sz="18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The Lord God then built the rib that he had taken from the man into a woman. When he brought her to the man, </a:t>
            </a:r>
            <a:r>
              <a:rPr lang="en-US" sz="1800" kern="1200" baseline="30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23</a:t>
            </a:r>
            <a:r>
              <a:rPr lang="en-US" sz="18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the man said: “This one, at last, is bone of my bones and flesh of my flesh; This one shall be called ‘woman,’ for out of man this one has been taken.” </a:t>
            </a:r>
            <a:r>
              <a:rPr lang="en-US" sz="1800" kern="1200" baseline="30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24</a:t>
            </a:r>
            <a:r>
              <a:rPr lang="en-US" sz="18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That is why a man leaves his father and mother and clings to his wife, and the two of them become one body. </a:t>
            </a:r>
            <a:r>
              <a:rPr lang="en-US" sz="1800" kern="1200" baseline="30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25</a:t>
            </a:r>
            <a:r>
              <a:rPr lang="en-US" sz="18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The man and his wife were both naked, yet they felt no shame.</a:t>
            </a:r>
            <a:endParaRPr lang="en-US" sz="18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15000"/>
              </a:lnSpc>
              <a:spcBef>
                <a:spcPts val="0"/>
              </a:spcBef>
              <a:spcAft>
                <a:spcPts val="800"/>
              </a:spcAft>
            </a:pPr>
            <a:r>
              <a:rPr lang="en-US" sz="1000" i="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Donald Senior; John Collins; Mary Ann Getty. The Catholic Study Bible (p. 1465). Oxford University Press. Kindle Edition</a:t>
            </a:r>
            <a:r>
              <a:rPr lang="en-US" sz="10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0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254358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5E6B3632-31A7-4B9A-9B3B-DAADD1D372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Footer Placeholder 3">
            <a:extLst>
              <a:ext uri="{FF2B5EF4-FFF2-40B4-BE49-F238E27FC236}">
                <a16:creationId xmlns:a16="http://schemas.microsoft.com/office/drawing/2014/main" id="{851679CF-9515-49CC-B573-A3869597F475}"/>
              </a:ext>
            </a:extLst>
          </p:cNvPr>
          <p:cNvSpPr>
            <a:spLocks noGrp="1"/>
          </p:cNvSpPr>
          <p:nvPr>
            <p:ph type="ftr" sz="quarter" idx="11"/>
          </p:nvPr>
        </p:nvSpPr>
        <p:spPr>
          <a:xfrm>
            <a:off x="643466" y="6356350"/>
            <a:ext cx="8677955" cy="365125"/>
          </a:xfrm>
        </p:spPr>
        <p:txBody>
          <a:bodyPr vert="horz" lIns="91440" tIns="45720" rIns="91440" bIns="45720" rtlCol="0" anchor="ctr">
            <a:normAutofit/>
          </a:bodyPr>
          <a:lstStyle/>
          <a:p>
            <a:pPr algn="l">
              <a:lnSpc>
                <a:spcPct val="90000"/>
              </a:lnSpc>
              <a:spcAft>
                <a:spcPts val="600"/>
              </a:spcAft>
            </a:pPr>
            <a:r>
              <a:rPr lang="en-US" sz="1400" kern="1200" dirty="0">
                <a:solidFill>
                  <a:schemeClr val="tx1">
                    <a:tint val="75000"/>
                  </a:schemeClr>
                </a:solidFill>
                <a:latin typeface="Times New Roman" panose="02020603050405020304" pitchFamily="18" charset="0"/>
                <a:cs typeface="Times New Roman" panose="02020603050405020304" pitchFamily="18" charset="0"/>
              </a:rPr>
              <a:t>Buffalo-Pittsburgh Diocese PNCC</a:t>
            </a:r>
            <a:r>
              <a:rPr lang="en-US" sz="900" kern="1200" dirty="0">
                <a:solidFill>
                  <a:schemeClr val="tx1">
                    <a:tint val="75000"/>
                  </a:schemeClr>
                </a:solidFill>
                <a:latin typeface="+mn-lt"/>
                <a:ea typeface="+mn-ea"/>
                <a:cs typeface="+mn-cs"/>
              </a:rPr>
              <a:t>                                                                                      </a:t>
            </a:r>
            <a:r>
              <a:rPr lang="en-US" sz="1400" kern="1200" dirty="0">
                <a:solidFill>
                  <a:schemeClr val="tx1">
                    <a:tint val="75000"/>
                  </a:schemeClr>
                </a:solidFill>
                <a:latin typeface="Times New Roman" panose="02020603050405020304" pitchFamily="18" charset="0"/>
                <a:cs typeface="Times New Roman" panose="02020603050405020304" pitchFamily="18" charset="0"/>
              </a:rPr>
              <a:t>Rev. Dr. D.L. Seekins</a:t>
            </a:r>
          </a:p>
        </p:txBody>
      </p:sp>
      <p:sp>
        <p:nvSpPr>
          <p:cNvPr id="5" name="Slide Number Placeholder 4">
            <a:extLst>
              <a:ext uri="{FF2B5EF4-FFF2-40B4-BE49-F238E27FC236}">
                <a16:creationId xmlns:a16="http://schemas.microsoft.com/office/drawing/2014/main" id="{8F35D8D5-7CBF-4B13-A943-E557497D2208}"/>
              </a:ext>
            </a:extLst>
          </p:cNvPr>
          <p:cNvSpPr>
            <a:spLocks noGrp="1"/>
          </p:cNvSpPr>
          <p:nvPr>
            <p:ph type="sldNum" sz="quarter" idx="12"/>
          </p:nvPr>
        </p:nvSpPr>
        <p:spPr>
          <a:xfrm>
            <a:off x="10617958" y="6356350"/>
            <a:ext cx="967910" cy="365125"/>
          </a:xfrm>
        </p:spPr>
        <p:txBody>
          <a:bodyPr vert="horz" lIns="91440" tIns="45720" rIns="91440" bIns="45720" rtlCol="0" anchor="ctr">
            <a:normAutofit/>
          </a:bodyPr>
          <a:lstStyle/>
          <a:p>
            <a:pPr>
              <a:spcAft>
                <a:spcPts val="600"/>
              </a:spcAft>
            </a:pPr>
            <a:fld id="{13E4AA86-8703-454E-B8CD-5341B2B94ABB}" type="slidenum">
              <a:rPr lang="en-US" smtClean="0"/>
              <a:pPr>
                <a:spcAft>
                  <a:spcPts val="600"/>
                </a:spcAft>
              </a:pPr>
              <a:t>12</a:t>
            </a:fld>
            <a:endParaRPr lang="en-US"/>
          </a:p>
        </p:txBody>
      </p:sp>
      <p:sp>
        <p:nvSpPr>
          <p:cNvPr id="8" name="TextBox 7">
            <a:extLst>
              <a:ext uri="{FF2B5EF4-FFF2-40B4-BE49-F238E27FC236}">
                <a16:creationId xmlns:a16="http://schemas.microsoft.com/office/drawing/2014/main" id="{0445CB6F-C470-81A6-52C7-29DED2955F4A}"/>
              </a:ext>
            </a:extLst>
          </p:cNvPr>
          <p:cNvSpPr txBox="1"/>
          <p:nvPr/>
        </p:nvSpPr>
        <p:spPr>
          <a:xfrm>
            <a:off x="4156968" y="449625"/>
            <a:ext cx="3474755" cy="523220"/>
          </a:xfrm>
          <a:prstGeom prst="rect">
            <a:avLst/>
          </a:prstGeom>
          <a:noFill/>
        </p:spPr>
        <p:txBody>
          <a:bodyPr wrap="square" rtlCol="0">
            <a:spAutoFit/>
          </a:bodyPr>
          <a:lstStyle/>
          <a:p>
            <a:r>
              <a:rPr lang="en-US" sz="2800" b="1" dirty="0">
                <a:latin typeface="Times New Roman" panose="02020603050405020304" pitchFamily="18" charset="0"/>
                <a:cs typeface="Times New Roman" panose="02020603050405020304" pitchFamily="18" charset="0"/>
              </a:rPr>
              <a:t>The Bible – Class 2</a:t>
            </a:r>
          </a:p>
        </p:txBody>
      </p:sp>
      <p:sp>
        <p:nvSpPr>
          <p:cNvPr id="2" name="TextBox 1">
            <a:extLst>
              <a:ext uri="{FF2B5EF4-FFF2-40B4-BE49-F238E27FC236}">
                <a16:creationId xmlns:a16="http://schemas.microsoft.com/office/drawing/2014/main" id="{27D9F82D-4EFD-4CD2-4078-01587D2B1210}"/>
              </a:ext>
            </a:extLst>
          </p:cNvPr>
          <p:cNvSpPr txBox="1"/>
          <p:nvPr/>
        </p:nvSpPr>
        <p:spPr>
          <a:xfrm>
            <a:off x="1106306" y="1251068"/>
            <a:ext cx="9976338" cy="4907947"/>
          </a:xfrm>
          <a:prstGeom prst="rect">
            <a:avLst/>
          </a:prstGeom>
          <a:noFill/>
        </p:spPr>
        <p:txBody>
          <a:bodyPr wrap="square" rtlCol="0">
            <a:spAutoFit/>
          </a:bodyPr>
          <a:lstStyle/>
          <a:p>
            <a:pPr marL="0" marR="0">
              <a:lnSpc>
                <a:spcPct val="90000"/>
              </a:lnSpc>
              <a:spcBef>
                <a:spcPts val="0"/>
              </a:spcBef>
              <a:spcAft>
                <a:spcPts val="800"/>
              </a:spcAft>
            </a:pPr>
            <a:r>
              <a:rPr lang="en-US" sz="18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Genesis 3 The Fall</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800"/>
              </a:spcAft>
            </a:pPr>
            <a:r>
              <a:rPr lang="en-US" sz="18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1200" baseline="30000" dirty="0">
                <a:solidFill>
                  <a:srgbClr val="000000"/>
                </a:solidFill>
                <a:effectLst/>
                <a:latin typeface="Times New Roman" panose="02020603050405020304" pitchFamily="18" charset="0"/>
                <a:ea typeface="Times New Roman" panose="02020603050405020304" pitchFamily="18" charset="0"/>
              </a:rPr>
              <a:t>1</a:t>
            </a:r>
            <a:r>
              <a:rPr lang="en-US" sz="1800" kern="1200" dirty="0">
                <a:solidFill>
                  <a:srgbClr val="000000"/>
                </a:solidFill>
                <a:effectLst/>
                <a:latin typeface="Times New Roman" panose="02020603050405020304" pitchFamily="18" charset="0"/>
                <a:ea typeface="Times New Roman" panose="02020603050405020304" pitchFamily="18" charset="0"/>
              </a:rPr>
              <a:t>Now the snake was the most cunning of all the wild animals that the Lord God had made. He asked the woman, “Did God really say, ‘You shall not eat from any of the trees in the garden’?” </a:t>
            </a:r>
            <a:r>
              <a:rPr lang="en-US" sz="1800" kern="1200" baseline="30000" dirty="0">
                <a:solidFill>
                  <a:srgbClr val="000000"/>
                </a:solidFill>
                <a:effectLst/>
                <a:latin typeface="Times New Roman" panose="02020603050405020304" pitchFamily="18" charset="0"/>
                <a:ea typeface="Times New Roman" panose="02020603050405020304" pitchFamily="18" charset="0"/>
              </a:rPr>
              <a:t>2</a:t>
            </a:r>
            <a:r>
              <a:rPr lang="en-US" sz="1800" kern="1200" dirty="0">
                <a:solidFill>
                  <a:srgbClr val="000000"/>
                </a:solidFill>
                <a:effectLst/>
                <a:latin typeface="Times New Roman" panose="02020603050405020304" pitchFamily="18" charset="0"/>
                <a:ea typeface="Times New Roman" panose="02020603050405020304" pitchFamily="18" charset="0"/>
              </a:rPr>
              <a:t>The woman answered the snake: “We may eat of the fruit of the trees in the garden; </a:t>
            </a:r>
            <a:r>
              <a:rPr lang="en-US" sz="1800" kern="1200" baseline="30000" dirty="0">
                <a:solidFill>
                  <a:srgbClr val="000000"/>
                </a:solidFill>
                <a:effectLst/>
                <a:latin typeface="Times New Roman" panose="02020603050405020304" pitchFamily="18" charset="0"/>
                <a:ea typeface="Times New Roman" panose="02020603050405020304" pitchFamily="18" charset="0"/>
              </a:rPr>
              <a:t>3</a:t>
            </a:r>
            <a:r>
              <a:rPr lang="en-US" sz="1800" kern="1200" dirty="0">
                <a:solidFill>
                  <a:srgbClr val="000000"/>
                </a:solidFill>
                <a:effectLst/>
                <a:latin typeface="Times New Roman" panose="02020603050405020304" pitchFamily="18" charset="0"/>
                <a:ea typeface="Times New Roman" panose="02020603050405020304" pitchFamily="18" charset="0"/>
              </a:rPr>
              <a:t> it is only about the fruit of the tree in the middle of the garden that God said, ‘You shall not eat it or even touch it, or else you will die.’ ” </a:t>
            </a:r>
            <a:r>
              <a:rPr lang="en-US" sz="1800" kern="1200" baseline="30000" dirty="0">
                <a:solidFill>
                  <a:srgbClr val="000000"/>
                </a:solidFill>
                <a:effectLst/>
                <a:latin typeface="Times New Roman" panose="02020603050405020304" pitchFamily="18" charset="0"/>
                <a:ea typeface="Times New Roman" panose="02020603050405020304" pitchFamily="18" charset="0"/>
              </a:rPr>
              <a:t>4</a:t>
            </a:r>
            <a:r>
              <a:rPr lang="en-US" sz="1800" kern="1200" dirty="0">
                <a:solidFill>
                  <a:srgbClr val="000000"/>
                </a:solidFill>
                <a:effectLst/>
                <a:latin typeface="Times New Roman" panose="02020603050405020304" pitchFamily="18" charset="0"/>
                <a:ea typeface="Times New Roman" panose="02020603050405020304" pitchFamily="18" charset="0"/>
              </a:rPr>
              <a:t>But the snake said to the woman: “You certainly will not die! </a:t>
            </a:r>
            <a:r>
              <a:rPr lang="en-US" sz="1800" kern="1200" baseline="30000" dirty="0">
                <a:solidFill>
                  <a:srgbClr val="000000"/>
                </a:solidFill>
                <a:effectLst/>
                <a:latin typeface="Times New Roman" panose="02020603050405020304" pitchFamily="18" charset="0"/>
                <a:ea typeface="Times New Roman" panose="02020603050405020304" pitchFamily="18" charset="0"/>
              </a:rPr>
              <a:t>5</a:t>
            </a:r>
            <a:r>
              <a:rPr lang="en-US" sz="1800" kern="1200" dirty="0">
                <a:solidFill>
                  <a:srgbClr val="000000"/>
                </a:solidFill>
                <a:effectLst/>
                <a:latin typeface="Times New Roman" panose="02020603050405020304" pitchFamily="18" charset="0"/>
                <a:ea typeface="Times New Roman" panose="02020603050405020304" pitchFamily="18" charset="0"/>
              </a:rPr>
              <a:t>God knows well that when you eat of it your eyes will be opened and you will be like gods, who know good and evil.” </a:t>
            </a:r>
            <a:r>
              <a:rPr lang="en-US" sz="1800" kern="1200" baseline="30000" dirty="0">
                <a:solidFill>
                  <a:srgbClr val="000000"/>
                </a:solidFill>
                <a:effectLst/>
                <a:latin typeface="Times New Roman" panose="02020603050405020304" pitchFamily="18" charset="0"/>
                <a:ea typeface="Times New Roman" panose="02020603050405020304" pitchFamily="18" charset="0"/>
              </a:rPr>
              <a:t>6</a:t>
            </a:r>
            <a:r>
              <a:rPr lang="en-US" sz="1800" kern="1200" dirty="0">
                <a:solidFill>
                  <a:srgbClr val="000000"/>
                </a:solidFill>
                <a:effectLst/>
                <a:latin typeface="Times New Roman" panose="02020603050405020304" pitchFamily="18" charset="0"/>
                <a:ea typeface="Times New Roman" panose="02020603050405020304" pitchFamily="18" charset="0"/>
              </a:rPr>
              <a:t>The woman saw that the tree was good for food and pleasing to the eyes, and the tree was desirable for gaining wisdom. So she took some of its fruit and ate it; and she also gave some to her husband, who was with her, and he ate it. </a:t>
            </a:r>
            <a:r>
              <a:rPr lang="en-US" sz="1800" kern="1200" baseline="30000" dirty="0">
                <a:solidFill>
                  <a:srgbClr val="000000"/>
                </a:solidFill>
                <a:effectLst/>
                <a:latin typeface="Times New Roman" panose="02020603050405020304" pitchFamily="18" charset="0"/>
                <a:ea typeface="Times New Roman" panose="02020603050405020304" pitchFamily="18" charset="0"/>
              </a:rPr>
              <a:t>7</a:t>
            </a:r>
            <a:r>
              <a:rPr lang="en-US" sz="1800" kern="1200" dirty="0">
                <a:solidFill>
                  <a:srgbClr val="000000"/>
                </a:solidFill>
                <a:effectLst/>
                <a:latin typeface="Times New Roman" panose="02020603050405020304" pitchFamily="18" charset="0"/>
                <a:ea typeface="Times New Roman" panose="02020603050405020304" pitchFamily="18" charset="0"/>
              </a:rPr>
              <a:t>Then the eyes of both of them were opened, and they knew that they were naked; so they sewed fig leaves together and made loincloths for themselves. </a:t>
            </a:r>
          </a:p>
          <a:p>
            <a:pPr>
              <a:lnSpc>
                <a:spcPct val="150000"/>
              </a:lnSpc>
              <a:spcAft>
                <a:spcPts val="800"/>
              </a:spcAft>
            </a:pPr>
            <a:r>
              <a:rPr lang="en-US" sz="1000" i="1" kern="1200" dirty="0">
                <a:solidFill>
                  <a:srgbClr val="000000"/>
                </a:solidFill>
                <a:effectLst/>
                <a:latin typeface="Times New Roman" panose="02020603050405020304" pitchFamily="18" charset="0"/>
                <a:ea typeface="Times New Roman" panose="02020603050405020304" pitchFamily="18" charset="0"/>
              </a:rPr>
              <a:t>Donald Senior; John Collins; Mary Ann Getty. The Catholic Study Bible (p. 1465). Oxford University Press. Kindle Edition</a:t>
            </a:r>
            <a:endParaRPr lang="en-US" sz="10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263573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5E6B3632-31A7-4B9A-9B3B-DAADD1D372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Footer Placeholder 3">
            <a:extLst>
              <a:ext uri="{FF2B5EF4-FFF2-40B4-BE49-F238E27FC236}">
                <a16:creationId xmlns:a16="http://schemas.microsoft.com/office/drawing/2014/main" id="{851679CF-9515-49CC-B573-A3869597F475}"/>
              </a:ext>
            </a:extLst>
          </p:cNvPr>
          <p:cNvSpPr>
            <a:spLocks noGrp="1"/>
          </p:cNvSpPr>
          <p:nvPr>
            <p:ph type="ftr" sz="quarter" idx="11"/>
          </p:nvPr>
        </p:nvSpPr>
        <p:spPr>
          <a:xfrm>
            <a:off x="643466" y="6356350"/>
            <a:ext cx="8677955" cy="365125"/>
          </a:xfrm>
        </p:spPr>
        <p:txBody>
          <a:bodyPr vert="horz" lIns="91440" tIns="45720" rIns="91440" bIns="45720" rtlCol="0" anchor="ctr">
            <a:normAutofit/>
          </a:bodyPr>
          <a:lstStyle/>
          <a:p>
            <a:pPr algn="l">
              <a:lnSpc>
                <a:spcPct val="90000"/>
              </a:lnSpc>
              <a:spcAft>
                <a:spcPts val="600"/>
              </a:spcAft>
            </a:pPr>
            <a:r>
              <a:rPr lang="en-US" sz="1400" kern="1200" dirty="0">
                <a:solidFill>
                  <a:schemeClr val="tx1">
                    <a:tint val="75000"/>
                  </a:schemeClr>
                </a:solidFill>
                <a:latin typeface="Times New Roman" panose="02020603050405020304" pitchFamily="18" charset="0"/>
                <a:cs typeface="Times New Roman" panose="02020603050405020304" pitchFamily="18" charset="0"/>
              </a:rPr>
              <a:t>Buffalo-Pittsburgh Diocese PNCC</a:t>
            </a:r>
            <a:r>
              <a:rPr lang="en-US" sz="900" kern="1200" dirty="0">
                <a:solidFill>
                  <a:schemeClr val="tx1">
                    <a:tint val="75000"/>
                  </a:schemeClr>
                </a:solidFill>
                <a:latin typeface="+mn-lt"/>
                <a:ea typeface="+mn-ea"/>
                <a:cs typeface="+mn-cs"/>
              </a:rPr>
              <a:t>                                                                                      </a:t>
            </a:r>
            <a:r>
              <a:rPr lang="en-US" sz="1400" kern="1200" dirty="0">
                <a:solidFill>
                  <a:schemeClr val="tx1">
                    <a:tint val="75000"/>
                  </a:schemeClr>
                </a:solidFill>
                <a:latin typeface="Times New Roman" panose="02020603050405020304" pitchFamily="18" charset="0"/>
                <a:cs typeface="Times New Roman" panose="02020603050405020304" pitchFamily="18" charset="0"/>
              </a:rPr>
              <a:t>Rev. Dr. D.L. Seekins</a:t>
            </a:r>
          </a:p>
        </p:txBody>
      </p:sp>
      <p:sp>
        <p:nvSpPr>
          <p:cNvPr id="5" name="Slide Number Placeholder 4">
            <a:extLst>
              <a:ext uri="{FF2B5EF4-FFF2-40B4-BE49-F238E27FC236}">
                <a16:creationId xmlns:a16="http://schemas.microsoft.com/office/drawing/2014/main" id="{8F35D8D5-7CBF-4B13-A943-E557497D2208}"/>
              </a:ext>
            </a:extLst>
          </p:cNvPr>
          <p:cNvSpPr>
            <a:spLocks noGrp="1"/>
          </p:cNvSpPr>
          <p:nvPr>
            <p:ph type="sldNum" sz="quarter" idx="12"/>
          </p:nvPr>
        </p:nvSpPr>
        <p:spPr>
          <a:xfrm>
            <a:off x="10617958" y="6356350"/>
            <a:ext cx="967910" cy="365125"/>
          </a:xfrm>
        </p:spPr>
        <p:txBody>
          <a:bodyPr vert="horz" lIns="91440" tIns="45720" rIns="91440" bIns="45720" rtlCol="0" anchor="ctr">
            <a:normAutofit/>
          </a:bodyPr>
          <a:lstStyle/>
          <a:p>
            <a:pPr>
              <a:spcAft>
                <a:spcPts val="600"/>
              </a:spcAft>
            </a:pPr>
            <a:fld id="{13E4AA86-8703-454E-B8CD-5341B2B94ABB}" type="slidenum">
              <a:rPr lang="en-US" smtClean="0"/>
              <a:pPr>
                <a:spcAft>
                  <a:spcPts val="600"/>
                </a:spcAft>
              </a:pPr>
              <a:t>13</a:t>
            </a:fld>
            <a:endParaRPr lang="en-US"/>
          </a:p>
        </p:txBody>
      </p:sp>
      <p:sp>
        <p:nvSpPr>
          <p:cNvPr id="8" name="TextBox 7">
            <a:extLst>
              <a:ext uri="{FF2B5EF4-FFF2-40B4-BE49-F238E27FC236}">
                <a16:creationId xmlns:a16="http://schemas.microsoft.com/office/drawing/2014/main" id="{0445CB6F-C470-81A6-52C7-29DED2955F4A}"/>
              </a:ext>
            </a:extLst>
          </p:cNvPr>
          <p:cNvSpPr txBox="1"/>
          <p:nvPr/>
        </p:nvSpPr>
        <p:spPr>
          <a:xfrm>
            <a:off x="4156968" y="449625"/>
            <a:ext cx="3474755" cy="523220"/>
          </a:xfrm>
          <a:prstGeom prst="rect">
            <a:avLst/>
          </a:prstGeom>
          <a:noFill/>
        </p:spPr>
        <p:txBody>
          <a:bodyPr wrap="square" rtlCol="0">
            <a:spAutoFit/>
          </a:bodyPr>
          <a:lstStyle/>
          <a:p>
            <a:r>
              <a:rPr lang="en-US" sz="2800" b="1" dirty="0">
                <a:latin typeface="Times New Roman" panose="02020603050405020304" pitchFamily="18" charset="0"/>
                <a:cs typeface="Times New Roman" panose="02020603050405020304" pitchFamily="18" charset="0"/>
              </a:rPr>
              <a:t>The Bible – Class 2</a:t>
            </a:r>
          </a:p>
        </p:txBody>
      </p:sp>
      <p:sp>
        <p:nvSpPr>
          <p:cNvPr id="6" name="TextBox 5">
            <a:extLst>
              <a:ext uri="{FF2B5EF4-FFF2-40B4-BE49-F238E27FC236}">
                <a16:creationId xmlns:a16="http://schemas.microsoft.com/office/drawing/2014/main" id="{C1331562-4D17-D81B-C2B8-9BC7808F05FD}"/>
              </a:ext>
            </a:extLst>
          </p:cNvPr>
          <p:cNvSpPr txBox="1"/>
          <p:nvPr/>
        </p:nvSpPr>
        <p:spPr>
          <a:xfrm>
            <a:off x="712943" y="972845"/>
            <a:ext cx="10835591" cy="5449377"/>
          </a:xfrm>
          <a:prstGeom prst="rect">
            <a:avLst/>
          </a:prstGeom>
          <a:noFill/>
        </p:spPr>
        <p:txBody>
          <a:bodyPr wrap="square">
            <a:spAutoFit/>
          </a:bodyPr>
          <a:lstStyle/>
          <a:p>
            <a:pPr>
              <a:lnSpc>
                <a:spcPct val="150000"/>
              </a:lnSpc>
            </a:pPr>
            <a:r>
              <a:rPr lang="en-US" sz="1800" kern="1200" baseline="30000" dirty="0">
                <a:solidFill>
                  <a:srgbClr val="000000"/>
                </a:solidFill>
                <a:effectLst/>
                <a:latin typeface="Times New Roman" panose="02020603050405020304" pitchFamily="18" charset="0"/>
                <a:ea typeface="Times New Roman" panose="02020603050405020304" pitchFamily="18" charset="0"/>
              </a:rPr>
              <a:t>8</a:t>
            </a:r>
            <a:r>
              <a:rPr lang="en-US" sz="1800" kern="1200" dirty="0">
                <a:solidFill>
                  <a:srgbClr val="000000"/>
                </a:solidFill>
                <a:effectLst/>
                <a:latin typeface="Times New Roman" panose="02020603050405020304" pitchFamily="18" charset="0"/>
                <a:ea typeface="Times New Roman" panose="02020603050405020304" pitchFamily="18" charset="0"/>
              </a:rPr>
              <a:t>When they heard the sound of the Lord God walking about in the garden at the breezy time of the day, the man and his wife hid themselves from the Lord God among the trees of the garden. </a:t>
            </a:r>
            <a:r>
              <a:rPr lang="en-US" sz="1800" kern="1200" baseline="30000" dirty="0">
                <a:solidFill>
                  <a:srgbClr val="000000"/>
                </a:solidFill>
                <a:effectLst/>
                <a:latin typeface="Times New Roman" panose="02020603050405020304" pitchFamily="18" charset="0"/>
                <a:ea typeface="Times New Roman" panose="02020603050405020304" pitchFamily="18" charset="0"/>
              </a:rPr>
              <a:t>9</a:t>
            </a:r>
            <a:r>
              <a:rPr lang="en-US" sz="1800" kern="1200" dirty="0">
                <a:solidFill>
                  <a:srgbClr val="000000"/>
                </a:solidFill>
                <a:effectLst/>
                <a:latin typeface="Times New Roman" panose="02020603050405020304" pitchFamily="18" charset="0"/>
                <a:ea typeface="Times New Roman" panose="02020603050405020304" pitchFamily="18" charset="0"/>
              </a:rPr>
              <a:t>The Lord God then called to the man and asked him: Where are you? </a:t>
            </a:r>
            <a:r>
              <a:rPr lang="en-US" sz="1800" kern="1200" baseline="30000" dirty="0">
                <a:solidFill>
                  <a:srgbClr val="000000"/>
                </a:solidFill>
                <a:effectLst/>
                <a:latin typeface="Times New Roman" panose="02020603050405020304" pitchFamily="18" charset="0"/>
                <a:ea typeface="Times New Roman" panose="02020603050405020304" pitchFamily="18" charset="0"/>
              </a:rPr>
              <a:t>10</a:t>
            </a:r>
            <a:r>
              <a:rPr lang="en-US" sz="1800" kern="1200" dirty="0">
                <a:solidFill>
                  <a:srgbClr val="000000"/>
                </a:solidFill>
                <a:effectLst/>
                <a:latin typeface="Times New Roman" panose="02020603050405020304" pitchFamily="18" charset="0"/>
                <a:ea typeface="Times New Roman" panose="02020603050405020304" pitchFamily="18" charset="0"/>
              </a:rPr>
              <a:t>He answered, “I heard you in the garden; but I was afraid, because I was naked, so I hid.” </a:t>
            </a:r>
            <a:r>
              <a:rPr lang="en-US" sz="1800" kern="1200" baseline="30000" dirty="0">
                <a:solidFill>
                  <a:srgbClr val="000000"/>
                </a:solidFill>
                <a:effectLst/>
                <a:latin typeface="Times New Roman" panose="02020603050405020304" pitchFamily="18" charset="0"/>
                <a:ea typeface="Times New Roman" panose="02020603050405020304" pitchFamily="18" charset="0"/>
              </a:rPr>
              <a:t>11</a:t>
            </a:r>
            <a:r>
              <a:rPr lang="en-US" sz="1800" kern="1200" dirty="0">
                <a:solidFill>
                  <a:srgbClr val="000000"/>
                </a:solidFill>
                <a:effectLst/>
                <a:latin typeface="Times New Roman" panose="02020603050405020304" pitchFamily="18" charset="0"/>
                <a:ea typeface="Times New Roman" panose="02020603050405020304" pitchFamily="18" charset="0"/>
              </a:rPr>
              <a:t>Then God asked: Who told you that you were naked? Have you eaten from the tree of which I had forbidden you to eat? </a:t>
            </a:r>
            <a:r>
              <a:rPr lang="en-US" sz="1800" kern="1200" baseline="30000" dirty="0">
                <a:solidFill>
                  <a:srgbClr val="000000"/>
                </a:solidFill>
                <a:effectLst/>
                <a:latin typeface="Times New Roman" panose="02020603050405020304" pitchFamily="18" charset="0"/>
                <a:ea typeface="Times New Roman" panose="02020603050405020304" pitchFamily="18" charset="0"/>
              </a:rPr>
              <a:t>12</a:t>
            </a:r>
            <a:r>
              <a:rPr lang="en-US" sz="1800" kern="1200" dirty="0">
                <a:solidFill>
                  <a:srgbClr val="000000"/>
                </a:solidFill>
                <a:effectLst/>
                <a:latin typeface="Times New Roman" panose="02020603050405020304" pitchFamily="18" charset="0"/>
                <a:ea typeface="Times New Roman" panose="02020603050405020304" pitchFamily="18" charset="0"/>
              </a:rPr>
              <a:t>The man replied, “The woman whom you put here with me— she gave me fruit from the tree, so I ate it.” </a:t>
            </a:r>
            <a:r>
              <a:rPr lang="en-US" sz="1800" kern="1200" baseline="30000" dirty="0">
                <a:solidFill>
                  <a:srgbClr val="000000"/>
                </a:solidFill>
                <a:effectLst/>
                <a:latin typeface="Times New Roman" panose="02020603050405020304" pitchFamily="18" charset="0"/>
                <a:ea typeface="Times New Roman" panose="02020603050405020304" pitchFamily="18" charset="0"/>
              </a:rPr>
              <a:t>13</a:t>
            </a:r>
            <a:r>
              <a:rPr lang="en-US" sz="1800" kern="1200" dirty="0">
                <a:solidFill>
                  <a:srgbClr val="000000"/>
                </a:solidFill>
                <a:effectLst/>
                <a:latin typeface="Times New Roman" panose="02020603050405020304" pitchFamily="18" charset="0"/>
                <a:ea typeface="Times New Roman" panose="02020603050405020304" pitchFamily="18" charset="0"/>
              </a:rPr>
              <a:t>The Lord God then asked the woman: What is this you have done? The woman answered, “The snake tricked me, so I ate it.”  </a:t>
            </a:r>
            <a:r>
              <a:rPr lang="en-US" sz="1800" kern="1200" baseline="30000" dirty="0">
                <a:solidFill>
                  <a:srgbClr val="000000"/>
                </a:solidFill>
                <a:effectLst/>
                <a:latin typeface="Times New Roman" panose="02020603050405020304" pitchFamily="18" charset="0"/>
                <a:ea typeface="Times New Roman" panose="02020603050405020304" pitchFamily="18" charset="0"/>
              </a:rPr>
              <a:t>14</a:t>
            </a:r>
            <a:r>
              <a:rPr lang="en-US" sz="1800" kern="1200" dirty="0">
                <a:solidFill>
                  <a:srgbClr val="000000"/>
                </a:solidFill>
                <a:effectLst/>
                <a:latin typeface="Times New Roman" panose="02020603050405020304" pitchFamily="18" charset="0"/>
                <a:ea typeface="Times New Roman" panose="02020603050405020304" pitchFamily="18" charset="0"/>
              </a:rPr>
              <a:t>Then the Lord God said to the snake: Because you have done this, cursed are you among all the animals, tame or wild; On your belly you shall crawl, and dust you shall eat all the days of your life. </a:t>
            </a:r>
            <a:r>
              <a:rPr lang="en-US" sz="1800" kern="1200" baseline="30000" dirty="0">
                <a:solidFill>
                  <a:srgbClr val="000000"/>
                </a:solidFill>
                <a:effectLst/>
                <a:latin typeface="Times New Roman" panose="02020603050405020304" pitchFamily="18" charset="0"/>
                <a:ea typeface="Times New Roman" panose="02020603050405020304" pitchFamily="18" charset="0"/>
              </a:rPr>
              <a:t>15</a:t>
            </a:r>
            <a:r>
              <a:rPr lang="en-US" sz="1800" kern="1200" dirty="0">
                <a:solidFill>
                  <a:srgbClr val="000000"/>
                </a:solidFill>
                <a:effectLst/>
                <a:latin typeface="Times New Roman" panose="02020603050405020304" pitchFamily="18" charset="0"/>
                <a:ea typeface="Times New Roman" panose="02020603050405020304" pitchFamily="18" charset="0"/>
              </a:rPr>
              <a:t>I will put enmity between you and the and between your offspring and hers; They will strike at your head, while you strike at their heel. </a:t>
            </a:r>
            <a:r>
              <a:rPr lang="en-US" sz="1800" kern="1200" baseline="30000" dirty="0">
                <a:solidFill>
                  <a:srgbClr val="000000"/>
                </a:solidFill>
                <a:effectLst/>
                <a:latin typeface="Times New Roman" panose="02020603050405020304" pitchFamily="18" charset="0"/>
                <a:ea typeface="Times New Roman" panose="02020603050405020304" pitchFamily="18" charset="0"/>
              </a:rPr>
              <a:t>16</a:t>
            </a:r>
            <a:r>
              <a:rPr lang="en-US" sz="1800" kern="1200" dirty="0">
                <a:solidFill>
                  <a:srgbClr val="000000"/>
                </a:solidFill>
                <a:effectLst/>
                <a:latin typeface="Times New Roman" panose="02020603050405020304" pitchFamily="18" charset="0"/>
                <a:ea typeface="Times New Roman" panose="02020603050405020304" pitchFamily="18" charset="0"/>
              </a:rPr>
              <a:t>To the woman he said: I will intensify your toil in childbearing; in pain you shall bring forth children. Yet your urge shall be for your husband, and he shall rule over you. </a:t>
            </a:r>
            <a:r>
              <a:rPr lang="en-US" sz="1800" kern="1200" baseline="30000" dirty="0">
                <a:solidFill>
                  <a:srgbClr val="000000"/>
                </a:solidFill>
                <a:effectLst/>
                <a:latin typeface="Times New Roman" panose="02020603050405020304" pitchFamily="18" charset="0"/>
                <a:ea typeface="Times New Roman" panose="02020603050405020304" pitchFamily="18" charset="0"/>
              </a:rPr>
              <a:t>17</a:t>
            </a:r>
            <a:r>
              <a:rPr lang="en-US" sz="1800" kern="1200" dirty="0">
                <a:solidFill>
                  <a:srgbClr val="000000"/>
                </a:solidFill>
                <a:effectLst/>
                <a:latin typeface="Times New Roman" panose="02020603050405020304" pitchFamily="18" charset="0"/>
                <a:ea typeface="Times New Roman" panose="02020603050405020304" pitchFamily="18" charset="0"/>
              </a:rPr>
              <a:t>To the man he said: Because you listened to your wife and ate from the tree about which I commanded you, You shall not eat from it, Cursed is the ground because of you! </a:t>
            </a:r>
            <a:endParaRPr lang="en-US" dirty="0"/>
          </a:p>
        </p:txBody>
      </p:sp>
    </p:spTree>
    <p:extLst>
      <p:ext uri="{BB962C8B-B14F-4D97-AF65-F5344CB8AC3E}">
        <p14:creationId xmlns:p14="http://schemas.microsoft.com/office/powerpoint/2010/main" val="6882782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5E6B3632-31A7-4B9A-9B3B-DAADD1D372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Footer Placeholder 3">
            <a:extLst>
              <a:ext uri="{FF2B5EF4-FFF2-40B4-BE49-F238E27FC236}">
                <a16:creationId xmlns:a16="http://schemas.microsoft.com/office/drawing/2014/main" id="{851679CF-9515-49CC-B573-A3869597F475}"/>
              </a:ext>
            </a:extLst>
          </p:cNvPr>
          <p:cNvSpPr>
            <a:spLocks noGrp="1"/>
          </p:cNvSpPr>
          <p:nvPr>
            <p:ph type="ftr" sz="quarter" idx="11"/>
          </p:nvPr>
        </p:nvSpPr>
        <p:spPr>
          <a:xfrm>
            <a:off x="643466" y="6356350"/>
            <a:ext cx="8677955" cy="365125"/>
          </a:xfrm>
        </p:spPr>
        <p:txBody>
          <a:bodyPr vert="horz" lIns="91440" tIns="45720" rIns="91440" bIns="45720" rtlCol="0" anchor="ctr">
            <a:normAutofit/>
          </a:bodyPr>
          <a:lstStyle/>
          <a:p>
            <a:pPr algn="l">
              <a:lnSpc>
                <a:spcPct val="90000"/>
              </a:lnSpc>
              <a:spcAft>
                <a:spcPts val="600"/>
              </a:spcAft>
            </a:pPr>
            <a:r>
              <a:rPr lang="en-US" sz="1400" kern="1200" dirty="0">
                <a:solidFill>
                  <a:schemeClr val="tx1">
                    <a:tint val="75000"/>
                  </a:schemeClr>
                </a:solidFill>
                <a:latin typeface="Times New Roman" panose="02020603050405020304" pitchFamily="18" charset="0"/>
                <a:cs typeface="Times New Roman" panose="02020603050405020304" pitchFamily="18" charset="0"/>
              </a:rPr>
              <a:t>Buffalo-Pittsburgh Diocese PNCC</a:t>
            </a:r>
            <a:r>
              <a:rPr lang="en-US" sz="900" kern="1200" dirty="0">
                <a:solidFill>
                  <a:schemeClr val="tx1">
                    <a:tint val="75000"/>
                  </a:schemeClr>
                </a:solidFill>
                <a:latin typeface="+mn-lt"/>
                <a:ea typeface="+mn-ea"/>
                <a:cs typeface="+mn-cs"/>
              </a:rPr>
              <a:t>                                                                                      </a:t>
            </a:r>
            <a:r>
              <a:rPr lang="en-US" sz="1400" kern="1200" dirty="0">
                <a:solidFill>
                  <a:schemeClr val="tx1">
                    <a:tint val="75000"/>
                  </a:schemeClr>
                </a:solidFill>
                <a:latin typeface="Times New Roman" panose="02020603050405020304" pitchFamily="18" charset="0"/>
                <a:cs typeface="Times New Roman" panose="02020603050405020304" pitchFamily="18" charset="0"/>
              </a:rPr>
              <a:t>Rev. Dr. D.L. Seekins</a:t>
            </a:r>
          </a:p>
        </p:txBody>
      </p:sp>
      <p:sp>
        <p:nvSpPr>
          <p:cNvPr id="5" name="Slide Number Placeholder 4">
            <a:extLst>
              <a:ext uri="{FF2B5EF4-FFF2-40B4-BE49-F238E27FC236}">
                <a16:creationId xmlns:a16="http://schemas.microsoft.com/office/drawing/2014/main" id="{8F35D8D5-7CBF-4B13-A943-E557497D2208}"/>
              </a:ext>
            </a:extLst>
          </p:cNvPr>
          <p:cNvSpPr>
            <a:spLocks noGrp="1"/>
          </p:cNvSpPr>
          <p:nvPr>
            <p:ph type="sldNum" sz="quarter" idx="12"/>
          </p:nvPr>
        </p:nvSpPr>
        <p:spPr>
          <a:xfrm>
            <a:off x="10617958" y="6356350"/>
            <a:ext cx="967910" cy="365125"/>
          </a:xfrm>
        </p:spPr>
        <p:txBody>
          <a:bodyPr vert="horz" lIns="91440" tIns="45720" rIns="91440" bIns="45720" rtlCol="0" anchor="ctr">
            <a:normAutofit/>
          </a:bodyPr>
          <a:lstStyle/>
          <a:p>
            <a:pPr>
              <a:spcAft>
                <a:spcPts val="600"/>
              </a:spcAft>
            </a:pPr>
            <a:fld id="{13E4AA86-8703-454E-B8CD-5341B2B94ABB}" type="slidenum">
              <a:rPr lang="en-US" smtClean="0"/>
              <a:pPr>
                <a:spcAft>
                  <a:spcPts val="600"/>
                </a:spcAft>
              </a:pPr>
              <a:t>14</a:t>
            </a:fld>
            <a:endParaRPr lang="en-US"/>
          </a:p>
        </p:txBody>
      </p:sp>
      <p:sp>
        <p:nvSpPr>
          <p:cNvPr id="8" name="TextBox 7">
            <a:extLst>
              <a:ext uri="{FF2B5EF4-FFF2-40B4-BE49-F238E27FC236}">
                <a16:creationId xmlns:a16="http://schemas.microsoft.com/office/drawing/2014/main" id="{0445CB6F-C470-81A6-52C7-29DED2955F4A}"/>
              </a:ext>
            </a:extLst>
          </p:cNvPr>
          <p:cNvSpPr txBox="1"/>
          <p:nvPr/>
        </p:nvSpPr>
        <p:spPr>
          <a:xfrm>
            <a:off x="4156968" y="449625"/>
            <a:ext cx="3474755" cy="523220"/>
          </a:xfrm>
          <a:prstGeom prst="rect">
            <a:avLst/>
          </a:prstGeom>
          <a:noFill/>
        </p:spPr>
        <p:txBody>
          <a:bodyPr wrap="square" rtlCol="0">
            <a:spAutoFit/>
          </a:bodyPr>
          <a:lstStyle/>
          <a:p>
            <a:r>
              <a:rPr lang="en-US" sz="2800" b="1" dirty="0">
                <a:latin typeface="Times New Roman" panose="02020603050405020304" pitchFamily="18" charset="0"/>
                <a:cs typeface="Times New Roman" panose="02020603050405020304" pitchFamily="18" charset="0"/>
              </a:rPr>
              <a:t>The Bible – Class 2</a:t>
            </a:r>
          </a:p>
        </p:txBody>
      </p:sp>
      <p:sp>
        <p:nvSpPr>
          <p:cNvPr id="3" name="TextBox 2">
            <a:extLst>
              <a:ext uri="{FF2B5EF4-FFF2-40B4-BE49-F238E27FC236}">
                <a16:creationId xmlns:a16="http://schemas.microsoft.com/office/drawing/2014/main" id="{B604A814-F95D-C565-992B-11B4BEF6BC96}"/>
              </a:ext>
            </a:extLst>
          </p:cNvPr>
          <p:cNvSpPr txBox="1"/>
          <p:nvPr/>
        </p:nvSpPr>
        <p:spPr>
          <a:xfrm>
            <a:off x="712548" y="1924742"/>
            <a:ext cx="10942402" cy="3008516"/>
          </a:xfrm>
          <a:prstGeom prst="rect">
            <a:avLst/>
          </a:prstGeom>
          <a:noFill/>
        </p:spPr>
        <p:txBody>
          <a:bodyPr wrap="square">
            <a:spAutoFit/>
          </a:bodyPr>
          <a:lstStyle/>
          <a:p>
            <a:pPr marL="0" marR="0">
              <a:lnSpc>
                <a:spcPct val="115000"/>
              </a:lnSpc>
              <a:spcBef>
                <a:spcPts val="0"/>
              </a:spcBef>
              <a:spcAft>
                <a:spcPts val="800"/>
              </a:spcAft>
            </a:pPr>
            <a:r>
              <a:rPr lang="en-US" sz="18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In toil you shall eat its yield all the days of your life. </a:t>
            </a:r>
            <a:r>
              <a:rPr lang="en-US" sz="1800" kern="1200" baseline="30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18</a:t>
            </a:r>
            <a:r>
              <a:rPr lang="en-US" sz="18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Thorns and thistles it shall bear for you, and you shall eat the grass of the field. </a:t>
            </a:r>
            <a:r>
              <a:rPr lang="en-US" sz="1800" kern="1200" baseline="30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19</a:t>
            </a:r>
            <a:r>
              <a:rPr lang="en-US" sz="18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By the sweat of your brow you shall eat bread, Until you return to the ground, from which you were taken; For you are dust, and to dust you shall return. </a:t>
            </a:r>
            <a:r>
              <a:rPr lang="en-US" sz="1800" kern="1200" baseline="30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20</a:t>
            </a:r>
            <a:r>
              <a:rPr lang="en-US" sz="18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The man gave his wife the name “Eve,” because she was the mother of all the living. </a:t>
            </a:r>
            <a:r>
              <a:rPr lang="en-US" sz="1800" kern="1200" baseline="30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21</a:t>
            </a:r>
            <a:r>
              <a:rPr lang="en-US" sz="18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The Lord God made for the man and his wife garments of skin, with which he clothed them. </a:t>
            </a:r>
            <a:r>
              <a:rPr lang="en-US" sz="1800" kern="1200" baseline="30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22</a:t>
            </a:r>
            <a:r>
              <a:rPr lang="en-US" sz="18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Then the Lord God said: See! The man has become like one of us, knowing good and evil! Now, what if he also reaches out his hand to take fruit from the tree of life, and eats of it and lives forever?  </a:t>
            </a:r>
            <a:r>
              <a:rPr lang="en-US" sz="1800" kern="1200" baseline="30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23</a:t>
            </a:r>
            <a:r>
              <a:rPr lang="en-US" sz="18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The Lord God therefore banished him from the garden of Eden, to till the ground from which he had been taken. </a:t>
            </a:r>
            <a:r>
              <a:rPr lang="en-US" sz="1800" kern="1200" baseline="30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24</a:t>
            </a:r>
            <a:r>
              <a:rPr lang="en-US" sz="18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He expelled the man, stationing the cherubim and the fiery revolving sword east of the garden of Eden, to guard the way to the tree of life.</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800"/>
              </a:spcAft>
            </a:pPr>
            <a:r>
              <a:rPr lang="en-US" sz="1600" i="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Donald Senior; John Collins; Mary Ann Getty. The Catholic Study Bible (p. 1467). Oxford University Press. Kindle Edition.</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420869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5E6B3632-31A7-4B9A-9B3B-DAADD1D372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Footer Placeholder 3">
            <a:extLst>
              <a:ext uri="{FF2B5EF4-FFF2-40B4-BE49-F238E27FC236}">
                <a16:creationId xmlns:a16="http://schemas.microsoft.com/office/drawing/2014/main" id="{851679CF-9515-49CC-B573-A3869597F475}"/>
              </a:ext>
            </a:extLst>
          </p:cNvPr>
          <p:cNvSpPr>
            <a:spLocks noGrp="1"/>
          </p:cNvSpPr>
          <p:nvPr>
            <p:ph type="ftr" sz="quarter" idx="11"/>
          </p:nvPr>
        </p:nvSpPr>
        <p:spPr>
          <a:xfrm>
            <a:off x="643466" y="6356350"/>
            <a:ext cx="8677955" cy="365125"/>
          </a:xfrm>
        </p:spPr>
        <p:txBody>
          <a:bodyPr vert="horz" lIns="91440" tIns="45720" rIns="91440" bIns="45720" rtlCol="0" anchor="ctr">
            <a:normAutofit/>
          </a:bodyPr>
          <a:lstStyle/>
          <a:p>
            <a:pPr algn="l">
              <a:lnSpc>
                <a:spcPct val="90000"/>
              </a:lnSpc>
              <a:spcAft>
                <a:spcPts val="600"/>
              </a:spcAft>
            </a:pPr>
            <a:r>
              <a:rPr lang="en-US" sz="1400" kern="1200" dirty="0">
                <a:solidFill>
                  <a:schemeClr val="tx1">
                    <a:tint val="75000"/>
                  </a:schemeClr>
                </a:solidFill>
                <a:latin typeface="Times New Roman" panose="02020603050405020304" pitchFamily="18" charset="0"/>
                <a:cs typeface="Times New Roman" panose="02020603050405020304" pitchFamily="18" charset="0"/>
              </a:rPr>
              <a:t>Buffalo-Pittsburgh Diocese PNCC</a:t>
            </a:r>
            <a:r>
              <a:rPr lang="en-US" sz="900" kern="1200" dirty="0">
                <a:solidFill>
                  <a:schemeClr val="tx1">
                    <a:tint val="75000"/>
                  </a:schemeClr>
                </a:solidFill>
                <a:latin typeface="+mn-lt"/>
                <a:ea typeface="+mn-ea"/>
                <a:cs typeface="+mn-cs"/>
              </a:rPr>
              <a:t>                                                                                      </a:t>
            </a:r>
            <a:r>
              <a:rPr lang="en-US" sz="1400" kern="1200" dirty="0">
                <a:solidFill>
                  <a:schemeClr val="tx1">
                    <a:tint val="75000"/>
                  </a:schemeClr>
                </a:solidFill>
                <a:latin typeface="Times New Roman" panose="02020603050405020304" pitchFamily="18" charset="0"/>
                <a:cs typeface="Times New Roman" panose="02020603050405020304" pitchFamily="18" charset="0"/>
              </a:rPr>
              <a:t>Rev. Dr. D.L. Seekins</a:t>
            </a:r>
          </a:p>
        </p:txBody>
      </p:sp>
      <p:sp>
        <p:nvSpPr>
          <p:cNvPr id="5" name="Slide Number Placeholder 4">
            <a:extLst>
              <a:ext uri="{FF2B5EF4-FFF2-40B4-BE49-F238E27FC236}">
                <a16:creationId xmlns:a16="http://schemas.microsoft.com/office/drawing/2014/main" id="{8F35D8D5-7CBF-4B13-A943-E557497D2208}"/>
              </a:ext>
            </a:extLst>
          </p:cNvPr>
          <p:cNvSpPr>
            <a:spLocks noGrp="1"/>
          </p:cNvSpPr>
          <p:nvPr>
            <p:ph type="sldNum" sz="quarter" idx="12"/>
          </p:nvPr>
        </p:nvSpPr>
        <p:spPr>
          <a:xfrm>
            <a:off x="10617958" y="6356350"/>
            <a:ext cx="967910" cy="365125"/>
          </a:xfrm>
        </p:spPr>
        <p:txBody>
          <a:bodyPr vert="horz" lIns="91440" tIns="45720" rIns="91440" bIns="45720" rtlCol="0" anchor="ctr">
            <a:normAutofit/>
          </a:bodyPr>
          <a:lstStyle/>
          <a:p>
            <a:pPr>
              <a:spcAft>
                <a:spcPts val="600"/>
              </a:spcAft>
            </a:pPr>
            <a:fld id="{13E4AA86-8703-454E-B8CD-5341B2B94ABB}" type="slidenum">
              <a:rPr lang="en-US" smtClean="0"/>
              <a:pPr>
                <a:spcAft>
                  <a:spcPts val="600"/>
                </a:spcAft>
              </a:pPr>
              <a:t>15</a:t>
            </a:fld>
            <a:endParaRPr lang="en-US"/>
          </a:p>
        </p:txBody>
      </p:sp>
      <p:sp>
        <p:nvSpPr>
          <p:cNvPr id="8" name="TextBox 7">
            <a:extLst>
              <a:ext uri="{FF2B5EF4-FFF2-40B4-BE49-F238E27FC236}">
                <a16:creationId xmlns:a16="http://schemas.microsoft.com/office/drawing/2014/main" id="{0445CB6F-C470-81A6-52C7-29DED2955F4A}"/>
              </a:ext>
            </a:extLst>
          </p:cNvPr>
          <p:cNvSpPr txBox="1"/>
          <p:nvPr/>
        </p:nvSpPr>
        <p:spPr>
          <a:xfrm>
            <a:off x="4156968" y="449625"/>
            <a:ext cx="3474755" cy="523220"/>
          </a:xfrm>
          <a:prstGeom prst="rect">
            <a:avLst/>
          </a:prstGeom>
          <a:noFill/>
        </p:spPr>
        <p:txBody>
          <a:bodyPr wrap="square" rtlCol="0">
            <a:spAutoFit/>
          </a:bodyPr>
          <a:lstStyle/>
          <a:p>
            <a:r>
              <a:rPr lang="en-US" sz="2800" b="1" dirty="0">
                <a:latin typeface="Times New Roman" panose="02020603050405020304" pitchFamily="18" charset="0"/>
                <a:cs typeface="Times New Roman" panose="02020603050405020304" pitchFamily="18" charset="0"/>
              </a:rPr>
              <a:t>The Bible – Class 2</a:t>
            </a:r>
          </a:p>
        </p:txBody>
      </p:sp>
      <p:sp>
        <p:nvSpPr>
          <p:cNvPr id="2" name="TextBox 1">
            <a:extLst>
              <a:ext uri="{FF2B5EF4-FFF2-40B4-BE49-F238E27FC236}">
                <a16:creationId xmlns:a16="http://schemas.microsoft.com/office/drawing/2014/main" id="{27D9F82D-4EFD-4CD2-4078-01587D2B1210}"/>
              </a:ext>
            </a:extLst>
          </p:cNvPr>
          <p:cNvSpPr txBox="1"/>
          <p:nvPr/>
        </p:nvSpPr>
        <p:spPr>
          <a:xfrm>
            <a:off x="1106306" y="1251068"/>
            <a:ext cx="9976338" cy="4366003"/>
          </a:xfrm>
          <a:prstGeom prst="rect">
            <a:avLst/>
          </a:prstGeom>
          <a:noFill/>
        </p:spPr>
        <p:txBody>
          <a:bodyPr wrap="square" rtlCol="0">
            <a:spAutoFit/>
          </a:bodyPr>
          <a:lstStyle/>
          <a:p>
            <a:pPr marL="484505" marR="0">
              <a:lnSpc>
                <a:spcPct val="106000"/>
              </a:lnSpc>
              <a:spcBef>
                <a:spcPts val="0"/>
              </a:spcBef>
              <a:spcAft>
                <a:spcPts val="0"/>
              </a:spcAft>
            </a:pPr>
            <a:r>
              <a:rPr lang="en-US" sz="1800" b="1" kern="1200" dirty="0">
                <a:solidFill>
                  <a:srgbClr val="000000"/>
                </a:solidFill>
                <a:effectLst/>
                <a:latin typeface="Times New Roman" panose="02020603050405020304" pitchFamily="18" charset="0"/>
                <a:ea typeface="Times New Roman" panose="02020603050405020304" pitchFamily="18" charset="0"/>
              </a:rPr>
              <a:t>Noah builds an ark: </a:t>
            </a:r>
            <a:r>
              <a:rPr lang="en-US" sz="1800" kern="1200" dirty="0">
                <a:solidFill>
                  <a:srgbClr val="000000"/>
                </a:solidFill>
                <a:effectLst/>
                <a:latin typeface="Times New Roman" panose="02020603050405020304" pitchFamily="18" charset="0"/>
                <a:ea typeface="Times New Roman" panose="02020603050405020304" pitchFamily="18" charset="0"/>
              </a:rPr>
              <a:t>					Genesis 6</a:t>
            </a:r>
            <a:endParaRPr lang="en-US" sz="1800" dirty="0">
              <a:effectLst/>
              <a:latin typeface="Times New Roman" panose="02020603050405020304" pitchFamily="18" charset="0"/>
              <a:ea typeface="Times New Roman" panose="02020603050405020304" pitchFamily="18" charset="0"/>
            </a:endParaRPr>
          </a:p>
          <a:p>
            <a:pPr marL="484505" marR="0">
              <a:lnSpc>
                <a:spcPct val="106000"/>
              </a:lnSpc>
              <a:spcBef>
                <a:spcPts val="0"/>
              </a:spcBef>
              <a:spcAft>
                <a:spcPts val="0"/>
              </a:spcAft>
            </a:pPr>
            <a:endParaRPr lang="en-US" dirty="0">
              <a:solidFill>
                <a:srgbClr val="000000"/>
              </a:solidFill>
              <a:latin typeface="Times New Roman" panose="02020603050405020304" pitchFamily="18" charset="0"/>
              <a:ea typeface="Times New Roman" panose="02020603050405020304" pitchFamily="18" charset="0"/>
            </a:endParaRPr>
          </a:p>
          <a:p>
            <a:pPr marL="484505">
              <a:lnSpc>
                <a:spcPct val="106000"/>
              </a:lnSpc>
            </a:pPr>
            <a:r>
              <a:rPr lang="en-US" sz="18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The Pre-Flood home of Noah and his family was in the area of Babylonia which was some 500 miles east from Mount Ararat, in what is today modern Turkey. After the flood they migrated back to their homeland and built cities. God then caused the confusion of languages which caused them to disperse into the world.</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484505" marR="0">
              <a:lnSpc>
                <a:spcPct val="106000"/>
              </a:lnSpc>
              <a:spcBef>
                <a:spcPts val="0"/>
              </a:spcBef>
              <a:spcAft>
                <a:spcPts val="0"/>
              </a:spcAft>
            </a:pPr>
            <a:endParaRPr lang="en-US" sz="1800" dirty="0">
              <a:effectLst/>
              <a:latin typeface="Times New Roman" panose="02020603050405020304" pitchFamily="18" charset="0"/>
              <a:ea typeface="Times New Roman" panose="02020603050405020304" pitchFamily="18" charset="0"/>
            </a:endParaRPr>
          </a:p>
          <a:p>
            <a:pPr marL="484505" marR="0">
              <a:lnSpc>
                <a:spcPct val="106000"/>
              </a:lnSpc>
              <a:spcBef>
                <a:spcPts val="0"/>
              </a:spcBef>
              <a:spcAft>
                <a:spcPts val="0"/>
              </a:spcAft>
            </a:pPr>
            <a:r>
              <a:rPr lang="en-US" sz="1800" b="1" kern="0" dirty="0">
                <a:solidFill>
                  <a:srgbClr val="000000"/>
                </a:solidFill>
                <a:effectLst/>
                <a:latin typeface="Times New Roman" panose="02020603050405020304" pitchFamily="18" charset="0"/>
                <a:ea typeface="Times New Roman" panose="02020603050405020304" pitchFamily="18" charset="0"/>
              </a:rPr>
              <a:t>Genesis 6</a:t>
            </a:r>
            <a:r>
              <a:rPr lang="en-US" sz="1800" kern="0" dirty="0">
                <a:solidFill>
                  <a:srgbClr val="000000"/>
                </a:solidFill>
                <a:effectLst/>
                <a:latin typeface="Times New Roman" panose="02020603050405020304" pitchFamily="18" charset="0"/>
                <a:ea typeface="Times New Roman" panose="02020603050405020304" pitchFamily="18" charset="0"/>
              </a:rPr>
              <a:t>: </a:t>
            </a:r>
            <a:r>
              <a:rPr lang="en-US" sz="1800" kern="0" baseline="30000" dirty="0">
                <a:solidFill>
                  <a:srgbClr val="000000"/>
                </a:solidFill>
                <a:effectLst/>
                <a:latin typeface="Times New Roman" panose="02020603050405020304" pitchFamily="18" charset="0"/>
                <a:ea typeface="Times New Roman" panose="02020603050405020304" pitchFamily="18" charset="0"/>
              </a:rPr>
              <a:t>5</a:t>
            </a:r>
            <a:r>
              <a:rPr lang="en-US" sz="1800" kern="0" dirty="0">
                <a:solidFill>
                  <a:srgbClr val="000000"/>
                </a:solidFill>
                <a:effectLst/>
                <a:latin typeface="Times New Roman" panose="02020603050405020304" pitchFamily="18" charset="0"/>
                <a:ea typeface="Times New Roman" panose="02020603050405020304" pitchFamily="18" charset="0"/>
              </a:rPr>
              <a:t>The LORD saw how great the wickedness of the human race had become on the earth, and that every inclination of the thoughts of the human heart was only evil all the time. </a:t>
            </a:r>
            <a:r>
              <a:rPr lang="en-US" sz="1800" kern="0" baseline="30000" dirty="0">
                <a:solidFill>
                  <a:srgbClr val="000000"/>
                </a:solidFill>
                <a:effectLst/>
                <a:latin typeface="Times New Roman" panose="02020603050405020304" pitchFamily="18" charset="0"/>
                <a:ea typeface="Times New Roman" panose="02020603050405020304" pitchFamily="18" charset="0"/>
              </a:rPr>
              <a:t>6</a:t>
            </a:r>
            <a:r>
              <a:rPr lang="en-US" sz="1800" kern="0" dirty="0">
                <a:solidFill>
                  <a:srgbClr val="000000"/>
                </a:solidFill>
                <a:effectLst/>
                <a:latin typeface="Times New Roman" panose="02020603050405020304" pitchFamily="18" charset="0"/>
                <a:ea typeface="Times New Roman" panose="02020603050405020304" pitchFamily="18" charset="0"/>
              </a:rPr>
              <a:t>The LORD regretted that he had made human beings on the earth, and his heart was deeply troubled. </a:t>
            </a:r>
            <a:r>
              <a:rPr lang="en-US" sz="1800" kern="0" baseline="30000" dirty="0">
                <a:solidFill>
                  <a:srgbClr val="000000"/>
                </a:solidFill>
                <a:effectLst/>
                <a:latin typeface="Times New Roman" panose="02020603050405020304" pitchFamily="18" charset="0"/>
                <a:ea typeface="Times New Roman" panose="02020603050405020304" pitchFamily="18" charset="0"/>
              </a:rPr>
              <a:t>7</a:t>
            </a:r>
            <a:r>
              <a:rPr lang="en-US" sz="1800" kern="0" dirty="0">
                <a:solidFill>
                  <a:srgbClr val="000000"/>
                </a:solidFill>
                <a:effectLst/>
                <a:latin typeface="Times New Roman" panose="02020603050405020304" pitchFamily="18" charset="0"/>
                <a:ea typeface="Times New Roman" panose="02020603050405020304" pitchFamily="18" charset="0"/>
              </a:rPr>
              <a:t>So the LORD said, “I will wipe from the face of the earth the human race I have created—and with them the animals, the birds and the creatures that move along the ground—for I regret that I have made them.” </a:t>
            </a:r>
            <a:r>
              <a:rPr lang="en-US" sz="1800" kern="0" baseline="30000" dirty="0">
                <a:solidFill>
                  <a:srgbClr val="000000"/>
                </a:solidFill>
                <a:effectLst/>
                <a:latin typeface="Times New Roman" panose="02020603050405020304" pitchFamily="18" charset="0"/>
                <a:ea typeface="Times New Roman" panose="02020603050405020304" pitchFamily="18" charset="0"/>
              </a:rPr>
              <a:t>8</a:t>
            </a:r>
            <a:r>
              <a:rPr lang="en-US" sz="1800" kern="0" dirty="0">
                <a:solidFill>
                  <a:srgbClr val="000000"/>
                </a:solidFill>
                <a:effectLst/>
                <a:latin typeface="Times New Roman" panose="02020603050405020304" pitchFamily="18" charset="0"/>
                <a:ea typeface="Times New Roman" panose="02020603050405020304" pitchFamily="18" charset="0"/>
              </a:rPr>
              <a:t>But Noah found favor in the eyes of the LORD</a:t>
            </a:r>
          </a:p>
          <a:p>
            <a:pPr marL="484505" marR="0">
              <a:lnSpc>
                <a:spcPct val="106000"/>
              </a:lnSpc>
              <a:spcBef>
                <a:spcPts val="0"/>
              </a:spcBef>
              <a:spcAft>
                <a:spcPts val="0"/>
              </a:spcAft>
            </a:pPr>
            <a:endParaRPr lang="en-US"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marL="484505" marR="0">
              <a:lnSpc>
                <a:spcPct val="106000"/>
              </a:lnSpc>
              <a:spcBef>
                <a:spcPts val="0"/>
              </a:spcBef>
              <a:spcAft>
                <a:spcPts val="0"/>
              </a:spcAft>
            </a:pPr>
            <a:r>
              <a:rPr lang="en-US" sz="1050" i="1" kern="0" dirty="0">
                <a:solidFill>
                  <a:srgbClr val="000000"/>
                </a:solidFill>
                <a:effectLst/>
                <a:latin typeface="Times New Roman" panose="02020603050405020304" pitchFamily="18" charset="0"/>
                <a:ea typeface="Times New Roman" panose="02020603050405020304" pitchFamily="18" charset="0"/>
              </a:rPr>
              <a:t>Zondervan,. NIV, Kids' Visual Study Bible, Full Color Interior: </a:t>
            </a:r>
            <a:r>
              <a:rPr lang="en-US" sz="1050" i="1" kern="0" dirty="0" err="1">
                <a:solidFill>
                  <a:srgbClr val="000000"/>
                </a:solidFill>
                <a:effectLst/>
                <a:latin typeface="Times New Roman" panose="02020603050405020304" pitchFamily="18" charset="0"/>
                <a:ea typeface="Times New Roman" panose="02020603050405020304" pitchFamily="18" charset="0"/>
              </a:rPr>
              <a:t>Zonderkidz</a:t>
            </a:r>
            <a:r>
              <a:rPr lang="en-US" sz="1050" i="1" kern="0" dirty="0">
                <a:solidFill>
                  <a:srgbClr val="000000"/>
                </a:solidFill>
                <a:effectLst/>
                <a:latin typeface="Times New Roman" panose="02020603050405020304" pitchFamily="18" charset="0"/>
                <a:ea typeface="Times New Roman" panose="02020603050405020304" pitchFamily="18" charset="0"/>
              </a:rPr>
              <a:t>. Kindle Edition</a:t>
            </a:r>
            <a:endParaRPr lang="en-US" sz="105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583617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5E6B3632-31A7-4B9A-9B3B-DAADD1D372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Footer Placeholder 3">
            <a:extLst>
              <a:ext uri="{FF2B5EF4-FFF2-40B4-BE49-F238E27FC236}">
                <a16:creationId xmlns:a16="http://schemas.microsoft.com/office/drawing/2014/main" id="{851679CF-9515-49CC-B573-A3869597F475}"/>
              </a:ext>
            </a:extLst>
          </p:cNvPr>
          <p:cNvSpPr>
            <a:spLocks noGrp="1"/>
          </p:cNvSpPr>
          <p:nvPr>
            <p:ph type="ftr" sz="quarter" idx="11"/>
          </p:nvPr>
        </p:nvSpPr>
        <p:spPr>
          <a:xfrm>
            <a:off x="643466" y="6356350"/>
            <a:ext cx="8677955" cy="365125"/>
          </a:xfrm>
        </p:spPr>
        <p:txBody>
          <a:bodyPr vert="horz" lIns="91440" tIns="45720" rIns="91440" bIns="45720" rtlCol="0" anchor="ctr">
            <a:normAutofit/>
          </a:bodyPr>
          <a:lstStyle/>
          <a:p>
            <a:pPr algn="l">
              <a:lnSpc>
                <a:spcPct val="90000"/>
              </a:lnSpc>
              <a:spcAft>
                <a:spcPts val="600"/>
              </a:spcAft>
            </a:pPr>
            <a:r>
              <a:rPr lang="en-US" sz="1400" kern="1200" dirty="0">
                <a:solidFill>
                  <a:schemeClr val="tx1">
                    <a:tint val="75000"/>
                  </a:schemeClr>
                </a:solidFill>
                <a:latin typeface="Times New Roman" panose="02020603050405020304" pitchFamily="18" charset="0"/>
                <a:cs typeface="Times New Roman" panose="02020603050405020304" pitchFamily="18" charset="0"/>
              </a:rPr>
              <a:t>Buffalo-Pittsburgh Diocese PNCC</a:t>
            </a:r>
            <a:r>
              <a:rPr lang="en-US" sz="900" kern="1200" dirty="0">
                <a:solidFill>
                  <a:schemeClr val="tx1">
                    <a:tint val="75000"/>
                  </a:schemeClr>
                </a:solidFill>
                <a:latin typeface="+mn-lt"/>
                <a:ea typeface="+mn-ea"/>
                <a:cs typeface="+mn-cs"/>
              </a:rPr>
              <a:t>                                                                                      </a:t>
            </a:r>
            <a:r>
              <a:rPr lang="en-US" sz="1400" kern="1200" dirty="0">
                <a:solidFill>
                  <a:schemeClr val="tx1">
                    <a:tint val="75000"/>
                  </a:schemeClr>
                </a:solidFill>
                <a:latin typeface="Times New Roman" panose="02020603050405020304" pitchFamily="18" charset="0"/>
                <a:cs typeface="Times New Roman" panose="02020603050405020304" pitchFamily="18" charset="0"/>
              </a:rPr>
              <a:t>Rev. Dr. D.L. Seekins</a:t>
            </a:r>
          </a:p>
        </p:txBody>
      </p:sp>
      <p:sp>
        <p:nvSpPr>
          <p:cNvPr id="5" name="Slide Number Placeholder 4">
            <a:extLst>
              <a:ext uri="{FF2B5EF4-FFF2-40B4-BE49-F238E27FC236}">
                <a16:creationId xmlns:a16="http://schemas.microsoft.com/office/drawing/2014/main" id="{8F35D8D5-7CBF-4B13-A943-E557497D2208}"/>
              </a:ext>
            </a:extLst>
          </p:cNvPr>
          <p:cNvSpPr>
            <a:spLocks noGrp="1"/>
          </p:cNvSpPr>
          <p:nvPr>
            <p:ph type="sldNum" sz="quarter" idx="12"/>
          </p:nvPr>
        </p:nvSpPr>
        <p:spPr>
          <a:xfrm>
            <a:off x="10617958" y="6356350"/>
            <a:ext cx="967910" cy="365125"/>
          </a:xfrm>
        </p:spPr>
        <p:txBody>
          <a:bodyPr vert="horz" lIns="91440" tIns="45720" rIns="91440" bIns="45720" rtlCol="0" anchor="ctr">
            <a:normAutofit/>
          </a:bodyPr>
          <a:lstStyle/>
          <a:p>
            <a:pPr>
              <a:spcAft>
                <a:spcPts val="600"/>
              </a:spcAft>
            </a:pPr>
            <a:fld id="{13E4AA86-8703-454E-B8CD-5341B2B94ABB}" type="slidenum">
              <a:rPr lang="en-US" smtClean="0"/>
              <a:pPr>
                <a:spcAft>
                  <a:spcPts val="600"/>
                </a:spcAft>
              </a:pPr>
              <a:t>16</a:t>
            </a:fld>
            <a:endParaRPr lang="en-US"/>
          </a:p>
        </p:txBody>
      </p:sp>
      <p:sp>
        <p:nvSpPr>
          <p:cNvPr id="8" name="TextBox 7">
            <a:extLst>
              <a:ext uri="{FF2B5EF4-FFF2-40B4-BE49-F238E27FC236}">
                <a16:creationId xmlns:a16="http://schemas.microsoft.com/office/drawing/2014/main" id="{0445CB6F-C470-81A6-52C7-29DED2955F4A}"/>
              </a:ext>
            </a:extLst>
          </p:cNvPr>
          <p:cNvSpPr txBox="1"/>
          <p:nvPr/>
        </p:nvSpPr>
        <p:spPr>
          <a:xfrm>
            <a:off x="4156968" y="449625"/>
            <a:ext cx="3474755" cy="523220"/>
          </a:xfrm>
          <a:prstGeom prst="rect">
            <a:avLst/>
          </a:prstGeom>
          <a:noFill/>
        </p:spPr>
        <p:txBody>
          <a:bodyPr wrap="square" rtlCol="0">
            <a:spAutoFit/>
          </a:bodyPr>
          <a:lstStyle/>
          <a:p>
            <a:r>
              <a:rPr lang="en-US" sz="2800" b="1" dirty="0">
                <a:latin typeface="Times New Roman" panose="02020603050405020304" pitchFamily="18" charset="0"/>
                <a:cs typeface="Times New Roman" panose="02020603050405020304" pitchFamily="18" charset="0"/>
              </a:rPr>
              <a:t>The Bible – Class 2</a:t>
            </a:r>
          </a:p>
        </p:txBody>
      </p:sp>
      <p:sp>
        <p:nvSpPr>
          <p:cNvPr id="2" name="TextBox 1">
            <a:extLst>
              <a:ext uri="{FF2B5EF4-FFF2-40B4-BE49-F238E27FC236}">
                <a16:creationId xmlns:a16="http://schemas.microsoft.com/office/drawing/2014/main" id="{27D9F82D-4EFD-4CD2-4078-01587D2B1210}"/>
              </a:ext>
            </a:extLst>
          </p:cNvPr>
          <p:cNvSpPr txBox="1"/>
          <p:nvPr/>
        </p:nvSpPr>
        <p:spPr>
          <a:xfrm>
            <a:off x="1106306" y="1251068"/>
            <a:ext cx="9976338" cy="2897973"/>
          </a:xfrm>
          <a:prstGeom prst="rect">
            <a:avLst/>
          </a:prstGeom>
          <a:noFill/>
        </p:spPr>
        <p:txBody>
          <a:bodyPr wrap="square" rtlCol="0">
            <a:spAutoFit/>
          </a:bodyPr>
          <a:lstStyle/>
          <a:p>
            <a:pPr marL="484505" marR="0">
              <a:lnSpc>
                <a:spcPct val="106000"/>
              </a:lnSpc>
              <a:spcBef>
                <a:spcPts val="0"/>
              </a:spcBef>
              <a:spcAft>
                <a:spcPts val="0"/>
              </a:spcAft>
            </a:pPr>
            <a:r>
              <a:rPr lang="en-US" sz="1800" b="1" kern="1200" dirty="0">
                <a:solidFill>
                  <a:srgbClr val="000000"/>
                </a:solidFill>
                <a:effectLst/>
                <a:latin typeface="Times New Roman" panose="02020603050405020304" pitchFamily="18" charset="0"/>
                <a:ea typeface="Times New Roman" panose="02020603050405020304" pitchFamily="18" charset="0"/>
              </a:rPr>
              <a:t>Noah builds an ark: </a:t>
            </a:r>
            <a:r>
              <a:rPr lang="en-US" sz="1800" kern="1200" dirty="0">
                <a:solidFill>
                  <a:srgbClr val="000000"/>
                </a:solidFill>
                <a:effectLst/>
                <a:latin typeface="Times New Roman" panose="02020603050405020304" pitchFamily="18" charset="0"/>
                <a:ea typeface="Times New Roman" panose="02020603050405020304" pitchFamily="18" charset="0"/>
              </a:rPr>
              <a:t>					Genesis 6</a:t>
            </a:r>
            <a:endParaRPr lang="en-US" sz="1800" dirty="0">
              <a:effectLst/>
              <a:latin typeface="Times New Roman" panose="02020603050405020304" pitchFamily="18" charset="0"/>
              <a:ea typeface="Times New Roman" panose="02020603050405020304" pitchFamily="18" charset="0"/>
            </a:endParaRPr>
          </a:p>
          <a:p>
            <a:pPr marL="484505" marR="0">
              <a:lnSpc>
                <a:spcPct val="106000"/>
              </a:lnSpc>
              <a:spcBef>
                <a:spcPts val="0"/>
              </a:spcBef>
              <a:spcAft>
                <a:spcPts val="0"/>
              </a:spcAft>
            </a:pPr>
            <a:endParaRPr lang="en-US" dirty="0">
              <a:solidFill>
                <a:srgbClr val="000000"/>
              </a:solidFill>
              <a:latin typeface="Times New Roman" panose="02020603050405020304" pitchFamily="18" charset="0"/>
              <a:ea typeface="Times New Roman" panose="02020603050405020304" pitchFamily="18" charset="0"/>
            </a:endParaRPr>
          </a:p>
          <a:p>
            <a:pPr marL="484505" marR="0">
              <a:lnSpc>
                <a:spcPct val="106000"/>
              </a:lnSpc>
              <a:spcBef>
                <a:spcPts val="0"/>
              </a:spcBef>
              <a:spcAft>
                <a:spcPts val="0"/>
              </a:spcAft>
            </a:pPr>
            <a:r>
              <a:rPr lang="en-US" sz="1800" b="1" kern="0" dirty="0">
                <a:solidFill>
                  <a:srgbClr val="000000"/>
                </a:solidFill>
                <a:effectLst/>
                <a:latin typeface="Times New Roman" panose="02020603050405020304" pitchFamily="18" charset="0"/>
                <a:ea typeface="Times New Roman" panose="02020603050405020304" pitchFamily="18" charset="0"/>
              </a:rPr>
              <a:t>Genesis 6</a:t>
            </a:r>
            <a:r>
              <a:rPr lang="en-US" sz="1800" kern="0" dirty="0">
                <a:solidFill>
                  <a:srgbClr val="000000"/>
                </a:solidFill>
                <a:effectLst/>
                <a:latin typeface="Times New Roman" panose="02020603050405020304" pitchFamily="18" charset="0"/>
                <a:ea typeface="Times New Roman" panose="02020603050405020304" pitchFamily="18" charset="0"/>
              </a:rPr>
              <a:t>: . </a:t>
            </a:r>
            <a:r>
              <a:rPr lang="en-US" sz="1800" kern="0" baseline="30000" dirty="0">
                <a:solidFill>
                  <a:srgbClr val="000000"/>
                </a:solidFill>
                <a:effectLst/>
                <a:latin typeface="Times New Roman" panose="02020603050405020304" pitchFamily="18" charset="0"/>
                <a:ea typeface="Times New Roman" panose="02020603050405020304" pitchFamily="18" charset="0"/>
              </a:rPr>
              <a:t>14</a:t>
            </a:r>
            <a:r>
              <a:rPr lang="en-US" sz="1800" kern="0" dirty="0">
                <a:solidFill>
                  <a:srgbClr val="000000"/>
                </a:solidFill>
                <a:effectLst/>
                <a:latin typeface="Times New Roman" panose="02020603050405020304" pitchFamily="18" charset="0"/>
                <a:ea typeface="Times New Roman" panose="02020603050405020304" pitchFamily="18" charset="0"/>
              </a:rPr>
              <a:t>So make yourself an ark of cypress wood; make rooms in it and coat it with pitch inside and out. </a:t>
            </a:r>
            <a:r>
              <a:rPr lang="en-US" sz="1800" kern="0" baseline="30000" dirty="0">
                <a:solidFill>
                  <a:srgbClr val="000000"/>
                </a:solidFill>
                <a:effectLst/>
                <a:latin typeface="Times New Roman" panose="02020603050405020304" pitchFamily="18" charset="0"/>
                <a:ea typeface="Times New Roman" panose="02020603050405020304" pitchFamily="18" charset="0"/>
              </a:rPr>
              <a:t>15</a:t>
            </a:r>
            <a:r>
              <a:rPr lang="en-US" sz="1800" kern="0" dirty="0">
                <a:solidFill>
                  <a:srgbClr val="000000"/>
                </a:solidFill>
                <a:effectLst/>
                <a:latin typeface="Times New Roman" panose="02020603050405020304" pitchFamily="18" charset="0"/>
                <a:ea typeface="Times New Roman" panose="02020603050405020304" pitchFamily="18" charset="0"/>
              </a:rPr>
              <a:t>This is how you are to build it: The ark is to be three hundred cubits long, fifty cubits wide and thirty cubits high. 16Make a roof for it, leaving below the roof an opening one cubit high all around. Put a door in the side of the ark and make lower, middle and upper decks. </a:t>
            </a:r>
            <a:r>
              <a:rPr lang="en-US" sz="1800" kern="0" baseline="30000" dirty="0">
                <a:solidFill>
                  <a:srgbClr val="000000"/>
                </a:solidFill>
                <a:effectLst/>
                <a:latin typeface="Times New Roman" panose="02020603050405020304" pitchFamily="18" charset="0"/>
                <a:ea typeface="Times New Roman" panose="02020603050405020304" pitchFamily="18" charset="0"/>
              </a:rPr>
              <a:t>17</a:t>
            </a:r>
            <a:r>
              <a:rPr lang="en-US" sz="1800" kern="0" dirty="0">
                <a:solidFill>
                  <a:srgbClr val="000000"/>
                </a:solidFill>
                <a:effectLst/>
                <a:latin typeface="Times New Roman" panose="02020603050405020304" pitchFamily="18" charset="0"/>
                <a:ea typeface="Times New Roman" panose="02020603050405020304" pitchFamily="18" charset="0"/>
              </a:rPr>
              <a:t>I am going to bring floodwaters on the earth to destroy all life under the heavens, every creature that has the breath of life in it. Everything on earth will perish. </a:t>
            </a:r>
            <a:r>
              <a:rPr lang="en-US" sz="1800" kern="0" baseline="30000" dirty="0">
                <a:solidFill>
                  <a:srgbClr val="000000"/>
                </a:solidFill>
                <a:effectLst/>
                <a:latin typeface="Times New Roman" panose="02020603050405020304" pitchFamily="18" charset="0"/>
                <a:ea typeface="Times New Roman" panose="02020603050405020304" pitchFamily="18" charset="0"/>
              </a:rPr>
              <a:t>18</a:t>
            </a:r>
            <a:r>
              <a:rPr lang="en-US" sz="1800" kern="0" dirty="0">
                <a:solidFill>
                  <a:srgbClr val="000000"/>
                </a:solidFill>
                <a:effectLst/>
                <a:latin typeface="Times New Roman" panose="02020603050405020304" pitchFamily="18" charset="0"/>
                <a:ea typeface="Times New Roman" panose="02020603050405020304" pitchFamily="18" charset="0"/>
              </a:rPr>
              <a:t>But I will establish my covenant with you,</a:t>
            </a:r>
          </a:p>
          <a:p>
            <a:pPr marL="484505" marR="0">
              <a:lnSpc>
                <a:spcPct val="106000"/>
              </a:lnSpc>
              <a:spcBef>
                <a:spcPts val="0"/>
              </a:spcBef>
              <a:spcAft>
                <a:spcPts val="0"/>
              </a:spcAft>
            </a:pPr>
            <a:endParaRPr lang="en-US"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marL="484505" marR="0">
              <a:lnSpc>
                <a:spcPct val="106000"/>
              </a:lnSpc>
              <a:spcBef>
                <a:spcPts val="0"/>
              </a:spcBef>
              <a:spcAft>
                <a:spcPts val="0"/>
              </a:spcAft>
            </a:pPr>
            <a:r>
              <a:rPr lang="en-US" sz="1050" i="1" kern="0" dirty="0">
                <a:solidFill>
                  <a:srgbClr val="000000"/>
                </a:solidFill>
                <a:effectLst/>
                <a:latin typeface="Times New Roman" panose="02020603050405020304" pitchFamily="18" charset="0"/>
                <a:ea typeface="Times New Roman" panose="02020603050405020304" pitchFamily="18" charset="0"/>
              </a:rPr>
              <a:t>Zondervan,. NIV, Kids' Visual Study Bible, Full Color Interior: </a:t>
            </a:r>
            <a:r>
              <a:rPr lang="en-US" sz="1050" i="1" kern="0" dirty="0" err="1">
                <a:solidFill>
                  <a:srgbClr val="000000"/>
                </a:solidFill>
                <a:effectLst/>
                <a:latin typeface="Times New Roman" panose="02020603050405020304" pitchFamily="18" charset="0"/>
                <a:ea typeface="Times New Roman" panose="02020603050405020304" pitchFamily="18" charset="0"/>
              </a:rPr>
              <a:t>Zonderkidz</a:t>
            </a:r>
            <a:r>
              <a:rPr lang="en-US" sz="1050" i="1" kern="0" dirty="0">
                <a:solidFill>
                  <a:srgbClr val="000000"/>
                </a:solidFill>
                <a:effectLst/>
                <a:latin typeface="Times New Roman" panose="02020603050405020304" pitchFamily="18" charset="0"/>
                <a:ea typeface="Times New Roman" panose="02020603050405020304" pitchFamily="18" charset="0"/>
              </a:rPr>
              <a:t>. Kindle Edition</a:t>
            </a:r>
            <a:endParaRPr lang="en-US" sz="105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637018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5E6B3632-31A7-4B9A-9B3B-DAADD1D372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Footer Placeholder 3">
            <a:extLst>
              <a:ext uri="{FF2B5EF4-FFF2-40B4-BE49-F238E27FC236}">
                <a16:creationId xmlns:a16="http://schemas.microsoft.com/office/drawing/2014/main" id="{851679CF-9515-49CC-B573-A3869597F475}"/>
              </a:ext>
            </a:extLst>
          </p:cNvPr>
          <p:cNvSpPr>
            <a:spLocks noGrp="1"/>
          </p:cNvSpPr>
          <p:nvPr>
            <p:ph type="ftr" sz="quarter" idx="11"/>
          </p:nvPr>
        </p:nvSpPr>
        <p:spPr>
          <a:xfrm>
            <a:off x="643466" y="6356350"/>
            <a:ext cx="8677955" cy="365125"/>
          </a:xfrm>
        </p:spPr>
        <p:txBody>
          <a:bodyPr vert="horz" lIns="91440" tIns="45720" rIns="91440" bIns="45720" rtlCol="0" anchor="ctr">
            <a:normAutofit/>
          </a:bodyPr>
          <a:lstStyle/>
          <a:p>
            <a:pPr algn="l">
              <a:lnSpc>
                <a:spcPct val="90000"/>
              </a:lnSpc>
              <a:spcAft>
                <a:spcPts val="600"/>
              </a:spcAft>
            </a:pPr>
            <a:r>
              <a:rPr lang="en-US" sz="1400" kern="1200" dirty="0">
                <a:solidFill>
                  <a:schemeClr val="tx1">
                    <a:tint val="75000"/>
                  </a:schemeClr>
                </a:solidFill>
                <a:latin typeface="Times New Roman" panose="02020603050405020304" pitchFamily="18" charset="0"/>
                <a:cs typeface="Times New Roman" panose="02020603050405020304" pitchFamily="18" charset="0"/>
              </a:rPr>
              <a:t>Buffalo-Pittsburgh Diocese PNCC</a:t>
            </a:r>
            <a:r>
              <a:rPr lang="en-US" sz="900" kern="1200" dirty="0">
                <a:solidFill>
                  <a:schemeClr val="tx1">
                    <a:tint val="75000"/>
                  </a:schemeClr>
                </a:solidFill>
                <a:latin typeface="+mn-lt"/>
                <a:ea typeface="+mn-ea"/>
                <a:cs typeface="+mn-cs"/>
              </a:rPr>
              <a:t>                                                                                      </a:t>
            </a:r>
            <a:r>
              <a:rPr lang="en-US" sz="1400" kern="1200" dirty="0">
                <a:solidFill>
                  <a:schemeClr val="tx1">
                    <a:tint val="75000"/>
                  </a:schemeClr>
                </a:solidFill>
                <a:latin typeface="Times New Roman" panose="02020603050405020304" pitchFamily="18" charset="0"/>
                <a:cs typeface="Times New Roman" panose="02020603050405020304" pitchFamily="18" charset="0"/>
              </a:rPr>
              <a:t>Rev. Dr. D.L. Seekins</a:t>
            </a:r>
          </a:p>
        </p:txBody>
      </p:sp>
      <p:sp>
        <p:nvSpPr>
          <p:cNvPr id="5" name="Slide Number Placeholder 4">
            <a:extLst>
              <a:ext uri="{FF2B5EF4-FFF2-40B4-BE49-F238E27FC236}">
                <a16:creationId xmlns:a16="http://schemas.microsoft.com/office/drawing/2014/main" id="{8F35D8D5-7CBF-4B13-A943-E557497D2208}"/>
              </a:ext>
            </a:extLst>
          </p:cNvPr>
          <p:cNvSpPr>
            <a:spLocks noGrp="1"/>
          </p:cNvSpPr>
          <p:nvPr>
            <p:ph type="sldNum" sz="quarter" idx="12"/>
          </p:nvPr>
        </p:nvSpPr>
        <p:spPr>
          <a:xfrm>
            <a:off x="10617958" y="6356350"/>
            <a:ext cx="967910" cy="365125"/>
          </a:xfrm>
        </p:spPr>
        <p:txBody>
          <a:bodyPr vert="horz" lIns="91440" tIns="45720" rIns="91440" bIns="45720" rtlCol="0" anchor="ctr">
            <a:normAutofit/>
          </a:bodyPr>
          <a:lstStyle/>
          <a:p>
            <a:pPr>
              <a:spcAft>
                <a:spcPts val="600"/>
              </a:spcAft>
            </a:pPr>
            <a:fld id="{13E4AA86-8703-454E-B8CD-5341B2B94ABB}" type="slidenum">
              <a:rPr lang="en-US" smtClean="0"/>
              <a:pPr>
                <a:spcAft>
                  <a:spcPts val="600"/>
                </a:spcAft>
              </a:pPr>
              <a:t>17</a:t>
            </a:fld>
            <a:endParaRPr lang="en-US"/>
          </a:p>
        </p:txBody>
      </p:sp>
      <p:sp>
        <p:nvSpPr>
          <p:cNvPr id="8" name="TextBox 7">
            <a:extLst>
              <a:ext uri="{FF2B5EF4-FFF2-40B4-BE49-F238E27FC236}">
                <a16:creationId xmlns:a16="http://schemas.microsoft.com/office/drawing/2014/main" id="{0445CB6F-C470-81A6-52C7-29DED2955F4A}"/>
              </a:ext>
            </a:extLst>
          </p:cNvPr>
          <p:cNvSpPr txBox="1"/>
          <p:nvPr/>
        </p:nvSpPr>
        <p:spPr>
          <a:xfrm>
            <a:off x="4156968" y="449625"/>
            <a:ext cx="3474755" cy="523220"/>
          </a:xfrm>
          <a:prstGeom prst="rect">
            <a:avLst/>
          </a:prstGeom>
          <a:noFill/>
        </p:spPr>
        <p:txBody>
          <a:bodyPr wrap="square" rtlCol="0">
            <a:spAutoFit/>
          </a:bodyPr>
          <a:lstStyle/>
          <a:p>
            <a:r>
              <a:rPr lang="en-US" sz="2800" b="1" dirty="0">
                <a:latin typeface="Times New Roman" panose="02020603050405020304" pitchFamily="18" charset="0"/>
                <a:cs typeface="Times New Roman" panose="02020603050405020304" pitchFamily="18" charset="0"/>
              </a:rPr>
              <a:t>The Bible – Class 2</a:t>
            </a:r>
          </a:p>
        </p:txBody>
      </p:sp>
      <p:sp>
        <p:nvSpPr>
          <p:cNvPr id="2" name="TextBox 1">
            <a:extLst>
              <a:ext uri="{FF2B5EF4-FFF2-40B4-BE49-F238E27FC236}">
                <a16:creationId xmlns:a16="http://schemas.microsoft.com/office/drawing/2014/main" id="{27D9F82D-4EFD-4CD2-4078-01587D2B1210}"/>
              </a:ext>
            </a:extLst>
          </p:cNvPr>
          <p:cNvSpPr txBox="1"/>
          <p:nvPr/>
        </p:nvSpPr>
        <p:spPr>
          <a:xfrm>
            <a:off x="1106306" y="1251068"/>
            <a:ext cx="9976338" cy="3172279"/>
          </a:xfrm>
          <a:prstGeom prst="rect">
            <a:avLst/>
          </a:prstGeom>
          <a:noFill/>
        </p:spPr>
        <p:txBody>
          <a:bodyPr wrap="square" rtlCol="0">
            <a:spAutoFit/>
          </a:bodyPr>
          <a:lstStyle/>
          <a:p>
            <a:pPr marL="484505" marR="0">
              <a:lnSpc>
                <a:spcPct val="106000"/>
              </a:lnSpc>
              <a:spcBef>
                <a:spcPts val="0"/>
              </a:spcBef>
              <a:spcAft>
                <a:spcPts val="0"/>
              </a:spcAft>
            </a:pPr>
            <a:r>
              <a:rPr lang="en-US" sz="1800" b="1" kern="1200" dirty="0">
                <a:solidFill>
                  <a:srgbClr val="000000"/>
                </a:solidFill>
                <a:effectLst/>
                <a:latin typeface="Times New Roman" panose="02020603050405020304" pitchFamily="18" charset="0"/>
                <a:ea typeface="Times New Roman" panose="02020603050405020304" pitchFamily="18" charset="0"/>
              </a:rPr>
              <a:t>God sends a flood to punish sin: </a:t>
            </a:r>
            <a:r>
              <a:rPr lang="en-US" sz="1800" kern="1200" dirty="0">
                <a:solidFill>
                  <a:srgbClr val="000000"/>
                </a:solidFill>
                <a:effectLst/>
                <a:latin typeface="Times New Roman" panose="02020603050405020304" pitchFamily="18" charset="0"/>
                <a:ea typeface="Times New Roman" panose="02020603050405020304" pitchFamily="18" charset="0"/>
              </a:rPr>
              <a:t>				Genesis 7-8</a:t>
            </a:r>
          </a:p>
          <a:p>
            <a:pPr marL="484505" marR="0">
              <a:lnSpc>
                <a:spcPct val="106000"/>
              </a:lnSpc>
              <a:spcBef>
                <a:spcPts val="0"/>
              </a:spcBef>
              <a:spcAft>
                <a:spcPts val="0"/>
              </a:spcAft>
            </a:pPr>
            <a:endParaRPr lang="en-US" dirty="0">
              <a:solidFill>
                <a:srgbClr val="000000"/>
              </a:solidFill>
              <a:latin typeface="Times New Roman" panose="02020603050405020304" pitchFamily="18" charset="0"/>
              <a:ea typeface="Times New Roman" panose="02020603050405020304" pitchFamily="18" charset="0"/>
            </a:endParaRPr>
          </a:p>
          <a:p>
            <a:pPr marL="484505" marR="0">
              <a:lnSpc>
                <a:spcPct val="105000"/>
              </a:lnSpc>
              <a:spcBef>
                <a:spcPts val="0"/>
              </a:spcBef>
              <a:spcAft>
                <a:spcPts val="0"/>
              </a:spcAft>
            </a:pPr>
            <a:r>
              <a:rPr lang="en-US" sz="1800" b="1" dirty="0">
                <a:solidFill>
                  <a:srgbClr val="000000"/>
                </a:solidFill>
                <a:effectLst/>
                <a:latin typeface="Times New Roman" panose="02020603050405020304" pitchFamily="18" charset="0"/>
                <a:ea typeface="Times New Roman" panose="02020603050405020304" pitchFamily="18" charset="0"/>
              </a:rPr>
              <a:t>Genesis 7</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aseline="30000" dirty="0">
                <a:solidFill>
                  <a:srgbClr val="000000"/>
                </a:solidFill>
                <a:effectLst/>
                <a:latin typeface="Times New Roman" panose="02020603050405020304" pitchFamily="18" charset="0"/>
                <a:ea typeface="Times New Roman" panose="02020603050405020304" pitchFamily="18" charset="0"/>
              </a:rPr>
              <a:t>1</a:t>
            </a:r>
            <a:r>
              <a:rPr lang="en-US" sz="1800" dirty="0">
                <a:solidFill>
                  <a:srgbClr val="000000"/>
                </a:solidFill>
                <a:effectLst/>
                <a:latin typeface="Times New Roman" panose="02020603050405020304" pitchFamily="18" charset="0"/>
                <a:ea typeface="Times New Roman" panose="02020603050405020304" pitchFamily="18" charset="0"/>
              </a:rPr>
              <a:t>The LORD then said to Noah, “Go into the ark, you and your whole family, because I have found you righteous in this generation. </a:t>
            </a:r>
            <a:r>
              <a:rPr lang="en-US" sz="1800" baseline="30000" dirty="0">
                <a:solidFill>
                  <a:srgbClr val="000000"/>
                </a:solidFill>
                <a:effectLst/>
                <a:latin typeface="Times New Roman" panose="02020603050405020304" pitchFamily="18" charset="0"/>
                <a:ea typeface="Times New Roman" panose="02020603050405020304" pitchFamily="18" charset="0"/>
              </a:rPr>
              <a:t>2</a:t>
            </a:r>
            <a:r>
              <a:rPr lang="en-US" sz="1800" dirty="0">
                <a:solidFill>
                  <a:srgbClr val="000000"/>
                </a:solidFill>
                <a:effectLst/>
                <a:latin typeface="Times New Roman" panose="02020603050405020304" pitchFamily="18" charset="0"/>
                <a:ea typeface="Times New Roman" panose="02020603050405020304" pitchFamily="18" charset="0"/>
              </a:rPr>
              <a:t>Take with you seven pairs of every kind of clean animal, a male and its mate, and one pair of every kind of unclean animal, a male and its mate, </a:t>
            </a:r>
            <a:r>
              <a:rPr lang="en-US" sz="1800" baseline="30000" dirty="0">
                <a:solidFill>
                  <a:srgbClr val="000000"/>
                </a:solidFill>
                <a:effectLst/>
                <a:latin typeface="Times New Roman" panose="02020603050405020304" pitchFamily="18" charset="0"/>
                <a:ea typeface="Times New Roman" panose="02020603050405020304" pitchFamily="18" charset="0"/>
              </a:rPr>
              <a:t>3</a:t>
            </a:r>
            <a:r>
              <a:rPr lang="en-US" sz="1800" dirty="0">
                <a:solidFill>
                  <a:srgbClr val="000000"/>
                </a:solidFill>
                <a:effectLst/>
                <a:latin typeface="Times New Roman" panose="02020603050405020304" pitchFamily="18" charset="0"/>
                <a:ea typeface="Times New Roman" panose="02020603050405020304" pitchFamily="18" charset="0"/>
              </a:rPr>
              <a:t>and also seven pairs of every kind of bird, male and female, to keep their various kinds alive throughout the earth. </a:t>
            </a:r>
            <a:r>
              <a:rPr lang="en-US" sz="1800" baseline="30000" dirty="0">
                <a:solidFill>
                  <a:srgbClr val="000000"/>
                </a:solidFill>
                <a:effectLst/>
                <a:latin typeface="Times New Roman" panose="02020603050405020304" pitchFamily="18" charset="0"/>
                <a:ea typeface="Times New Roman" panose="02020603050405020304" pitchFamily="18" charset="0"/>
              </a:rPr>
              <a:t>4</a:t>
            </a:r>
            <a:r>
              <a:rPr lang="en-US" sz="1800" dirty="0">
                <a:solidFill>
                  <a:srgbClr val="000000"/>
                </a:solidFill>
                <a:effectLst/>
                <a:latin typeface="Times New Roman" panose="02020603050405020304" pitchFamily="18" charset="0"/>
                <a:ea typeface="Times New Roman" panose="02020603050405020304" pitchFamily="18" charset="0"/>
              </a:rPr>
              <a:t>Seven days from now I will send rain on the earth for forty days and forty nights, and I will wipe from the face of the earth every living creature I have made.” </a:t>
            </a:r>
            <a:r>
              <a:rPr lang="en-US" sz="1800" baseline="30000" dirty="0">
                <a:solidFill>
                  <a:srgbClr val="000000"/>
                </a:solidFill>
                <a:effectLst/>
                <a:latin typeface="Times New Roman" panose="02020603050405020304" pitchFamily="18" charset="0"/>
                <a:ea typeface="Times New Roman" panose="02020603050405020304" pitchFamily="18" charset="0"/>
              </a:rPr>
              <a:t>5</a:t>
            </a:r>
            <a:r>
              <a:rPr lang="en-US" sz="1800" dirty="0">
                <a:solidFill>
                  <a:srgbClr val="000000"/>
                </a:solidFill>
                <a:effectLst/>
                <a:latin typeface="Times New Roman" panose="02020603050405020304" pitchFamily="18" charset="0"/>
                <a:ea typeface="Times New Roman" panose="02020603050405020304" pitchFamily="18" charset="0"/>
              </a:rPr>
              <a:t>And Noah did all that the LORD commanded him.</a:t>
            </a:r>
            <a:endParaRPr lang="en-US" sz="1800" dirty="0">
              <a:effectLst/>
              <a:latin typeface="Times New Roman" panose="02020603050405020304" pitchFamily="18" charset="0"/>
              <a:ea typeface="Times New Roman" panose="02020603050405020304" pitchFamily="18" charset="0"/>
            </a:endParaRPr>
          </a:p>
          <a:p>
            <a:pPr marL="484505" marR="0">
              <a:lnSpc>
                <a:spcPct val="106000"/>
              </a:lnSpc>
              <a:spcBef>
                <a:spcPts val="0"/>
              </a:spcBef>
              <a:spcAft>
                <a:spcPts val="0"/>
              </a:spcAft>
            </a:pPr>
            <a:endParaRPr lang="en-US" sz="1800" kern="0" dirty="0">
              <a:solidFill>
                <a:srgbClr val="000000"/>
              </a:solidFill>
              <a:effectLst/>
              <a:latin typeface="Times New Roman" panose="02020603050405020304" pitchFamily="18" charset="0"/>
              <a:ea typeface="Times New Roman" panose="02020603050405020304" pitchFamily="18" charset="0"/>
            </a:endParaRPr>
          </a:p>
          <a:p>
            <a:pPr marL="484505" marR="0">
              <a:lnSpc>
                <a:spcPct val="106000"/>
              </a:lnSpc>
              <a:spcBef>
                <a:spcPts val="0"/>
              </a:spcBef>
              <a:spcAft>
                <a:spcPts val="0"/>
              </a:spcAft>
            </a:pPr>
            <a:r>
              <a:rPr lang="en-US" sz="1050" i="1" kern="0" dirty="0">
                <a:solidFill>
                  <a:srgbClr val="000000"/>
                </a:solidFill>
                <a:effectLst/>
                <a:latin typeface="Times New Roman" panose="02020603050405020304" pitchFamily="18" charset="0"/>
                <a:ea typeface="Times New Roman" panose="02020603050405020304" pitchFamily="18" charset="0"/>
              </a:rPr>
              <a:t>Zondervan,. NIV, Kids' Visual Study Bible, Full Color Interior: </a:t>
            </a:r>
            <a:r>
              <a:rPr lang="en-US" sz="1050" i="1" kern="0" dirty="0" err="1">
                <a:solidFill>
                  <a:srgbClr val="000000"/>
                </a:solidFill>
                <a:effectLst/>
                <a:latin typeface="Times New Roman" panose="02020603050405020304" pitchFamily="18" charset="0"/>
                <a:ea typeface="Times New Roman" panose="02020603050405020304" pitchFamily="18" charset="0"/>
              </a:rPr>
              <a:t>Zonderkidz</a:t>
            </a:r>
            <a:r>
              <a:rPr lang="en-US" sz="1050" i="1" kern="0" dirty="0">
                <a:solidFill>
                  <a:srgbClr val="000000"/>
                </a:solidFill>
                <a:effectLst/>
                <a:latin typeface="Times New Roman" panose="02020603050405020304" pitchFamily="18" charset="0"/>
                <a:ea typeface="Times New Roman" panose="02020603050405020304" pitchFamily="18" charset="0"/>
              </a:rPr>
              <a:t>. Kindle Edition</a:t>
            </a:r>
            <a:r>
              <a:rPr lang="en-US" sz="1050" kern="0" dirty="0">
                <a:solidFill>
                  <a:srgbClr val="000000"/>
                </a:solidFill>
                <a:effectLst/>
                <a:latin typeface="Times New Roman" panose="02020603050405020304" pitchFamily="18" charset="0"/>
                <a:ea typeface="Times New Roman" panose="02020603050405020304" pitchFamily="18" charset="0"/>
              </a:rPr>
              <a:t>. </a:t>
            </a:r>
            <a:endParaRPr lang="en-US" sz="105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698165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5E6B3632-31A7-4B9A-9B3B-DAADD1D372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Footer Placeholder 3">
            <a:extLst>
              <a:ext uri="{FF2B5EF4-FFF2-40B4-BE49-F238E27FC236}">
                <a16:creationId xmlns:a16="http://schemas.microsoft.com/office/drawing/2014/main" id="{851679CF-9515-49CC-B573-A3869597F475}"/>
              </a:ext>
            </a:extLst>
          </p:cNvPr>
          <p:cNvSpPr>
            <a:spLocks noGrp="1"/>
          </p:cNvSpPr>
          <p:nvPr>
            <p:ph type="ftr" sz="quarter" idx="11"/>
          </p:nvPr>
        </p:nvSpPr>
        <p:spPr>
          <a:xfrm>
            <a:off x="643466" y="6356350"/>
            <a:ext cx="8677955" cy="365125"/>
          </a:xfrm>
        </p:spPr>
        <p:txBody>
          <a:bodyPr vert="horz" lIns="91440" tIns="45720" rIns="91440" bIns="45720" rtlCol="0" anchor="ctr">
            <a:normAutofit/>
          </a:bodyPr>
          <a:lstStyle/>
          <a:p>
            <a:pPr algn="l">
              <a:lnSpc>
                <a:spcPct val="90000"/>
              </a:lnSpc>
              <a:spcAft>
                <a:spcPts val="600"/>
              </a:spcAft>
            </a:pPr>
            <a:r>
              <a:rPr lang="en-US" sz="1400" kern="1200" dirty="0">
                <a:solidFill>
                  <a:schemeClr val="tx1">
                    <a:tint val="75000"/>
                  </a:schemeClr>
                </a:solidFill>
                <a:latin typeface="Times New Roman" panose="02020603050405020304" pitchFamily="18" charset="0"/>
                <a:cs typeface="Times New Roman" panose="02020603050405020304" pitchFamily="18" charset="0"/>
              </a:rPr>
              <a:t>Buffalo-Pittsburgh Diocese PNCC</a:t>
            </a:r>
            <a:r>
              <a:rPr lang="en-US" sz="900" kern="1200" dirty="0">
                <a:solidFill>
                  <a:schemeClr val="tx1">
                    <a:tint val="75000"/>
                  </a:schemeClr>
                </a:solidFill>
                <a:latin typeface="+mn-lt"/>
                <a:ea typeface="+mn-ea"/>
                <a:cs typeface="+mn-cs"/>
              </a:rPr>
              <a:t>                                                                                      </a:t>
            </a:r>
            <a:r>
              <a:rPr lang="en-US" sz="1400" kern="1200" dirty="0">
                <a:solidFill>
                  <a:schemeClr val="tx1">
                    <a:tint val="75000"/>
                  </a:schemeClr>
                </a:solidFill>
                <a:latin typeface="Times New Roman" panose="02020603050405020304" pitchFamily="18" charset="0"/>
                <a:cs typeface="Times New Roman" panose="02020603050405020304" pitchFamily="18" charset="0"/>
              </a:rPr>
              <a:t>Rev. Dr. D.L. Seekins</a:t>
            </a:r>
          </a:p>
        </p:txBody>
      </p:sp>
      <p:sp>
        <p:nvSpPr>
          <p:cNvPr id="5" name="Slide Number Placeholder 4">
            <a:extLst>
              <a:ext uri="{FF2B5EF4-FFF2-40B4-BE49-F238E27FC236}">
                <a16:creationId xmlns:a16="http://schemas.microsoft.com/office/drawing/2014/main" id="{8F35D8D5-7CBF-4B13-A943-E557497D2208}"/>
              </a:ext>
            </a:extLst>
          </p:cNvPr>
          <p:cNvSpPr>
            <a:spLocks noGrp="1"/>
          </p:cNvSpPr>
          <p:nvPr>
            <p:ph type="sldNum" sz="quarter" idx="12"/>
          </p:nvPr>
        </p:nvSpPr>
        <p:spPr>
          <a:xfrm>
            <a:off x="10617958" y="6356350"/>
            <a:ext cx="967910" cy="365125"/>
          </a:xfrm>
        </p:spPr>
        <p:txBody>
          <a:bodyPr vert="horz" lIns="91440" tIns="45720" rIns="91440" bIns="45720" rtlCol="0" anchor="ctr">
            <a:normAutofit/>
          </a:bodyPr>
          <a:lstStyle/>
          <a:p>
            <a:pPr>
              <a:spcAft>
                <a:spcPts val="600"/>
              </a:spcAft>
            </a:pPr>
            <a:fld id="{13E4AA86-8703-454E-B8CD-5341B2B94ABB}" type="slidenum">
              <a:rPr lang="en-US" smtClean="0"/>
              <a:pPr>
                <a:spcAft>
                  <a:spcPts val="600"/>
                </a:spcAft>
              </a:pPr>
              <a:t>18</a:t>
            </a:fld>
            <a:endParaRPr lang="en-US"/>
          </a:p>
        </p:txBody>
      </p:sp>
      <p:sp>
        <p:nvSpPr>
          <p:cNvPr id="8" name="TextBox 7">
            <a:extLst>
              <a:ext uri="{FF2B5EF4-FFF2-40B4-BE49-F238E27FC236}">
                <a16:creationId xmlns:a16="http://schemas.microsoft.com/office/drawing/2014/main" id="{0445CB6F-C470-81A6-52C7-29DED2955F4A}"/>
              </a:ext>
            </a:extLst>
          </p:cNvPr>
          <p:cNvSpPr txBox="1"/>
          <p:nvPr/>
        </p:nvSpPr>
        <p:spPr>
          <a:xfrm>
            <a:off x="4156968" y="449625"/>
            <a:ext cx="3474755" cy="523220"/>
          </a:xfrm>
          <a:prstGeom prst="rect">
            <a:avLst/>
          </a:prstGeom>
          <a:noFill/>
        </p:spPr>
        <p:txBody>
          <a:bodyPr wrap="square" rtlCol="0">
            <a:spAutoFit/>
          </a:bodyPr>
          <a:lstStyle/>
          <a:p>
            <a:r>
              <a:rPr lang="en-US" sz="2800" b="1" dirty="0">
                <a:latin typeface="Times New Roman" panose="02020603050405020304" pitchFamily="18" charset="0"/>
                <a:cs typeface="Times New Roman" panose="02020603050405020304" pitchFamily="18" charset="0"/>
              </a:rPr>
              <a:t>The Bible – Class 2</a:t>
            </a:r>
          </a:p>
        </p:txBody>
      </p:sp>
      <p:sp>
        <p:nvSpPr>
          <p:cNvPr id="2" name="TextBox 1">
            <a:extLst>
              <a:ext uri="{FF2B5EF4-FFF2-40B4-BE49-F238E27FC236}">
                <a16:creationId xmlns:a16="http://schemas.microsoft.com/office/drawing/2014/main" id="{27D9F82D-4EFD-4CD2-4078-01587D2B1210}"/>
              </a:ext>
            </a:extLst>
          </p:cNvPr>
          <p:cNvSpPr txBox="1"/>
          <p:nvPr/>
        </p:nvSpPr>
        <p:spPr>
          <a:xfrm>
            <a:off x="1106306" y="1251068"/>
            <a:ext cx="9976338" cy="4626523"/>
          </a:xfrm>
          <a:prstGeom prst="rect">
            <a:avLst/>
          </a:prstGeom>
          <a:noFill/>
        </p:spPr>
        <p:txBody>
          <a:bodyPr wrap="square" rtlCol="0">
            <a:spAutoFit/>
          </a:bodyPr>
          <a:lstStyle/>
          <a:p>
            <a:pPr marL="484505" marR="0">
              <a:lnSpc>
                <a:spcPct val="106000"/>
              </a:lnSpc>
              <a:spcBef>
                <a:spcPts val="0"/>
              </a:spcBef>
              <a:spcAft>
                <a:spcPts val="0"/>
              </a:spcAft>
            </a:pPr>
            <a:r>
              <a:rPr lang="en-US" sz="1800" b="1" kern="1200" dirty="0">
                <a:solidFill>
                  <a:srgbClr val="000000"/>
                </a:solidFill>
                <a:effectLst/>
                <a:latin typeface="Times New Roman" panose="02020603050405020304" pitchFamily="18" charset="0"/>
                <a:ea typeface="Times New Roman" panose="02020603050405020304" pitchFamily="18" charset="0"/>
              </a:rPr>
              <a:t>God sends a flood to punish sin: </a:t>
            </a:r>
            <a:r>
              <a:rPr lang="en-US" sz="1800" kern="1200" dirty="0">
                <a:solidFill>
                  <a:srgbClr val="000000"/>
                </a:solidFill>
                <a:effectLst/>
                <a:latin typeface="Times New Roman" panose="02020603050405020304" pitchFamily="18" charset="0"/>
                <a:ea typeface="Times New Roman" panose="02020603050405020304" pitchFamily="18" charset="0"/>
              </a:rPr>
              <a:t>				Genesis 7-8</a:t>
            </a:r>
          </a:p>
          <a:p>
            <a:pPr marL="484505" marR="0">
              <a:lnSpc>
                <a:spcPct val="106000"/>
              </a:lnSpc>
              <a:spcBef>
                <a:spcPts val="0"/>
              </a:spcBef>
              <a:spcAft>
                <a:spcPts val="0"/>
              </a:spcAft>
            </a:pPr>
            <a:endParaRPr lang="en-US" dirty="0">
              <a:solidFill>
                <a:srgbClr val="000000"/>
              </a:solidFill>
              <a:latin typeface="Times New Roman" panose="02020603050405020304" pitchFamily="18" charset="0"/>
              <a:ea typeface="Times New Roman" panose="02020603050405020304" pitchFamily="18" charset="0"/>
            </a:endParaRPr>
          </a:p>
          <a:p>
            <a:pPr marL="484505" marR="0">
              <a:lnSpc>
                <a:spcPct val="105000"/>
              </a:lnSpc>
            </a:pPr>
            <a:r>
              <a:rPr lang="en-US" sz="1800" b="1" dirty="0">
                <a:solidFill>
                  <a:srgbClr val="000000"/>
                </a:solidFill>
                <a:effectLst/>
                <a:latin typeface="Times New Roman" panose="02020603050405020304" pitchFamily="18" charset="0"/>
                <a:ea typeface="Times New Roman" panose="02020603050405020304" pitchFamily="18" charset="0"/>
              </a:rPr>
              <a:t>Genesis 8</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baseline="30000" dirty="0">
                <a:solidFill>
                  <a:srgbClr val="000000"/>
                </a:solidFill>
                <a:effectLst/>
                <a:latin typeface="Times New Roman" panose="02020603050405020304" pitchFamily="18" charset="0"/>
                <a:ea typeface="Times New Roman" panose="02020603050405020304" pitchFamily="18" charset="0"/>
              </a:rPr>
              <a:t>1</a:t>
            </a:r>
            <a:r>
              <a:rPr lang="en-US" sz="1800" dirty="0">
                <a:solidFill>
                  <a:srgbClr val="000000"/>
                </a:solidFill>
                <a:effectLst/>
                <a:latin typeface="Times New Roman" panose="02020603050405020304" pitchFamily="18" charset="0"/>
                <a:ea typeface="Times New Roman" panose="02020603050405020304" pitchFamily="18" charset="0"/>
              </a:rPr>
              <a:t>But God remembered Noah and all the wild animals and the livestock that were with him in the ark, and he sent a wind over the earth, and the waters receded. </a:t>
            </a:r>
            <a:r>
              <a:rPr lang="en-US" sz="1800" baseline="30000" dirty="0">
                <a:solidFill>
                  <a:srgbClr val="000000"/>
                </a:solidFill>
                <a:effectLst/>
                <a:latin typeface="Times New Roman" panose="02020603050405020304" pitchFamily="18" charset="0"/>
                <a:ea typeface="Times New Roman" panose="02020603050405020304" pitchFamily="18" charset="0"/>
              </a:rPr>
              <a:t>2</a:t>
            </a:r>
            <a:r>
              <a:rPr lang="en-US" sz="1800" dirty="0">
                <a:solidFill>
                  <a:srgbClr val="000000"/>
                </a:solidFill>
                <a:effectLst/>
                <a:latin typeface="Times New Roman" panose="02020603050405020304" pitchFamily="18" charset="0"/>
                <a:ea typeface="Times New Roman" panose="02020603050405020304" pitchFamily="18" charset="0"/>
              </a:rPr>
              <a:t>Now the springs of the deep and the floodgates of the heavens had been closed, and the rain had stopped falling … </a:t>
            </a:r>
            <a:r>
              <a:rPr lang="en-US" sz="1800" baseline="30000" dirty="0">
                <a:solidFill>
                  <a:srgbClr val="000000"/>
                </a:solidFill>
                <a:effectLst/>
                <a:latin typeface="Times New Roman" panose="02020603050405020304" pitchFamily="18" charset="0"/>
                <a:ea typeface="Times New Roman" panose="02020603050405020304" pitchFamily="18" charset="0"/>
              </a:rPr>
              <a:t>13</a:t>
            </a:r>
            <a:r>
              <a:rPr lang="en-US" sz="1800" dirty="0">
                <a:solidFill>
                  <a:srgbClr val="000000"/>
                </a:solidFill>
                <a:effectLst/>
                <a:latin typeface="Times New Roman" panose="02020603050405020304" pitchFamily="18" charset="0"/>
                <a:ea typeface="Times New Roman" panose="02020603050405020304" pitchFamily="18" charset="0"/>
              </a:rPr>
              <a:t>By the first day of the first month of Noah’s six hundred and first year, the water had dried up from the earth. Noah then removed the covering from the ark and saw that the surface of the ground was dry. </a:t>
            </a:r>
            <a:r>
              <a:rPr lang="en-US" sz="1800" baseline="30000" dirty="0">
                <a:solidFill>
                  <a:srgbClr val="000000"/>
                </a:solidFill>
                <a:effectLst/>
                <a:latin typeface="Times New Roman" panose="02020603050405020304" pitchFamily="18" charset="0"/>
                <a:ea typeface="Times New Roman" panose="02020603050405020304" pitchFamily="18" charset="0"/>
              </a:rPr>
              <a:t>14</a:t>
            </a:r>
            <a:r>
              <a:rPr lang="en-US" sz="1800" dirty="0">
                <a:solidFill>
                  <a:srgbClr val="000000"/>
                </a:solidFill>
                <a:effectLst/>
                <a:latin typeface="Times New Roman" panose="02020603050405020304" pitchFamily="18" charset="0"/>
                <a:ea typeface="Times New Roman" panose="02020603050405020304" pitchFamily="18" charset="0"/>
              </a:rPr>
              <a:t>By the twenty-seventh day of the second month the earth was completely dry. </a:t>
            </a:r>
            <a:r>
              <a:rPr lang="en-US" sz="1800" baseline="30000" dirty="0">
                <a:solidFill>
                  <a:srgbClr val="000000"/>
                </a:solidFill>
                <a:effectLst/>
                <a:latin typeface="Times New Roman" panose="02020603050405020304" pitchFamily="18" charset="0"/>
                <a:ea typeface="Times New Roman" panose="02020603050405020304" pitchFamily="18" charset="0"/>
              </a:rPr>
              <a:t>15</a:t>
            </a:r>
            <a:r>
              <a:rPr lang="en-US" sz="1800" dirty="0">
                <a:solidFill>
                  <a:srgbClr val="000000"/>
                </a:solidFill>
                <a:effectLst/>
                <a:latin typeface="Times New Roman" panose="02020603050405020304" pitchFamily="18" charset="0"/>
                <a:ea typeface="Times New Roman" panose="02020603050405020304" pitchFamily="18" charset="0"/>
              </a:rPr>
              <a:t>Then God said to Noah, </a:t>
            </a:r>
            <a:r>
              <a:rPr lang="en-US" sz="1800" baseline="30000" dirty="0">
                <a:solidFill>
                  <a:srgbClr val="000000"/>
                </a:solidFill>
                <a:effectLst/>
                <a:latin typeface="Times New Roman" panose="02020603050405020304" pitchFamily="18" charset="0"/>
                <a:ea typeface="Times New Roman" panose="02020603050405020304" pitchFamily="18" charset="0"/>
              </a:rPr>
              <a:t>16</a:t>
            </a:r>
            <a:r>
              <a:rPr lang="en-US" sz="1800" dirty="0">
                <a:solidFill>
                  <a:srgbClr val="000000"/>
                </a:solidFill>
                <a:effectLst/>
                <a:latin typeface="Times New Roman" panose="02020603050405020304" pitchFamily="18" charset="0"/>
                <a:ea typeface="Times New Roman" panose="02020603050405020304" pitchFamily="18" charset="0"/>
              </a:rPr>
              <a:t>“Come out of the ark, you and your wife and your sons and their wives. </a:t>
            </a:r>
            <a:r>
              <a:rPr lang="en-US" sz="1800" baseline="30000" dirty="0">
                <a:solidFill>
                  <a:srgbClr val="000000"/>
                </a:solidFill>
                <a:effectLst/>
                <a:latin typeface="Times New Roman" panose="02020603050405020304" pitchFamily="18" charset="0"/>
                <a:ea typeface="Times New Roman" panose="02020603050405020304" pitchFamily="18" charset="0"/>
              </a:rPr>
              <a:t>17</a:t>
            </a:r>
            <a:r>
              <a:rPr lang="en-US" sz="1800" dirty="0">
                <a:solidFill>
                  <a:srgbClr val="000000"/>
                </a:solidFill>
                <a:effectLst/>
                <a:latin typeface="Times New Roman" panose="02020603050405020304" pitchFamily="18" charset="0"/>
                <a:ea typeface="Times New Roman" panose="02020603050405020304" pitchFamily="18" charset="0"/>
              </a:rPr>
              <a:t>Bring out every kind of living creature that is with you—the birds, the animals, and all the creatures that move along the ground—so they can multiply on the earth and be fruitful and increase in number on it.” </a:t>
            </a:r>
            <a:r>
              <a:rPr lang="en-US" sz="1800" baseline="30000" dirty="0">
                <a:solidFill>
                  <a:srgbClr val="000000"/>
                </a:solidFill>
                <a:effectLst/>
                <a:latin typeface="Times New Roman" panose="02020603050405020304" pitchFamily="18" charset="0"/>
                <a:ea typeface="Times New Roman" panose="02020603050405020304" pitchFamily="18" charset="0"/>
              </a:rPr>
              <a:t>18</a:t>
            </a:r>
            <a:r>
              <a:rPr lang="en-US" sz="1800" dirty="0">
                <a:solidFill>
                  <a:srgbClr val="000000"/>
                </a:solidFill>
                <a:effectLst/>
                <a:latin typeface="Times New Roman" panose="02020603050405020304" pitchFamily="18" charset="0"/>
                <a:ea typeface="Times New Roman" panose="02020603050405020304" pitchFamily="18" charset="0"/>
              </a:rPr>
              <a:t>So Noah came out, together with his sons and his wife and his sons’ wives. </a:t>
            </a:r>
            <a:r>
              <a:rPr lang="en-US" sz="1800" baseline="30000" dirty="0">
                <a:solidFill>
                  <a:srgbClr val="000000"/>
                </a:solidFill>
                <a:effectLst/>
                <a:latin typeface="Times New Roman" panose="02020603050405020304" pitchFamily="18" charset="0"/>
                <a:ea typeface="Times New Roman" panose="02020603050405020304" pitchFamily="18" charset="0"/>
              </a:rPr>
              <a:t>19</a:t>
            </a:r>
            <a:r>
              <a:rPr lang="en-US" sz="1800" dirty="0">
                <a:solidFill>
                  <a:srgbClr val="000000"/>
                </a:solidFill>
                <a:effectLst/>
                <a:latin typeface="Times New Roman" panose="02020603050405020304" pitchFamily="18" charset="0"/>
                <a:ea typeface="Times New Roman" panose="02020603050405020304" pitchFamily="18" charset="0"/>
              </a:rPr>
              <a:t>All the animals and all the creatures that move along the ground and all the birds—everything that moves on land—came out of the ark, one kind after another.</a:t>
            </a:r>
            <a:endParaRPr lang="en-US" sz="1800" dirty="0">
              <a:effectLst/>
              <a:latin typeface="Times New Roman" panose="02020603050405020304" pitchFamily="18" charset="0"/>
              <a:ea typeface="Times New Roman" panose="02020603050405020304" pitchFamily="18" charset="0"/>
            </a:endParaRPr>
          </a:p>
          <a:p>
            <a:pPr marL="484505" marR="0">
              <a:lnSpc>
                <a:spcPct val="106000"/>
              </a:lnSpc>
              <a:spcBef>
                <a:spcPts val="0"/>
              </a:spcBef>
              <a:spcAft>
                <a:spcPts val="0"/>
              </a:spcAft>
            </a:pPr>
            <a:endParaRPr lang="en-US" sz="1800" kern="0" dirty="0">
              <a:solidFill>
                <a:srgbClr val="000000"/>
              </a:solidFill>
              <a:effectLst/>
              <a:latin typeface="Times New Roman" panose="02020603050405020304" pitchFamily="18" charset="0"/>
              <a:ea typeface="Times New Roman" panose="02020603050405020304" pitchFamily="18" charset="0"/>
            </a:endParaRPr>
          </a:p>
          <a:p>
            <a:pPr marL="484505" marR="0">
              <a:lnSpc>
                <a:spcPct val="106000"/>
              </a:lnSpc>
              <a:spcBef>
                <a:spcPts val="0"/>
              </a:spcBef>
              <a:spcAft>
                <a:spcPts val="0"/>
              </a:spcAft>
            </a:pPr>
            <a:r>
              <a:rPr lang="en-US" sz="1050" i="1" kern="0" dirty="0">
                <a:solidFill>
                  <a:srgbClr val="000000"/>
                </a:solidFill>
                <a:effectLst/>
                <a:latin typeface="Times New Roman" panose="02020603050405020304" pitchFamily="18" charset="0"/>
                <a:ea typeface="Times New Roman" panose="02020603050405020304" pitchFamily="18" charset="0"/>
              </a:rPr>
              <a:t>Zondervan,. NIV, Kids' Visual Study Bible, Full Color Interior: </a:t>
            </a:r>
            <a:r>
              <a:rPr lang="en-US" sz="1050" i="1" kern="0" dirty="0" err="1">
                <a:solidFill>
                  <a:srgbClr val="000000"/>
                </a:solidFill>
                <a:effectLst/>
                <a:latin typeface="Times New Roman" panose="02020603050405020304" pitchFamily="18" charset="0"/>
                <a:ea typeface="Times New Roman" panose="02020603050405020304" pitchFamily="18" charset="0"/>
              </a:rPr>
              <a:t>Zonderkidz</a:t>
            </a:r>
            <a:r>
              <a:rPr lang="en-US" sz="1050" i="1" kern="0" dirty="0">
                <a:solidFill>
                  <a:srgbClr val="000000"/>
                </a:solidFill>
                <a:effectLst/>
                <a:latin typeface="Times New Roman" panose="02020603050405020304" pitchFamily="18" charset="0"/>
                <a:ea typeface="Times New Roman" panose="02020603050405020304" pitchFamily="18" charset="0"/>
              </a:rPr>
              <a:t>. Kindle Edition</a:t>
            </a:r>
            <a:r>
              <a:rPr lang="en-US" sz="1050" kern="0" dirty="0">
                <a:solidFill>
                  <a:srgbClr val="000000"/>
                </a:solidFill>
                <a:effectLst/>
                <a:latin typeface="Times New Roman" panose="02020603050405020304" pitchFamily="18" charset="0"/>
                <a:ea typeface="Times New Roman" panose="02020603050405020304" pitchFamily="18" charset="0"/>
              </a:rPr>
              <a:t>. </a:t>
            </a:r>
            <a:endParaRPr lang="en-US" sz="105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268149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5E6B3632-31A7-4B9A-9B3B-DAADD1D372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Footer Placeholder 3">
            <a:extLst>
              <a:ext uri="{FF2B5EF4-FFF2-40B4-BE49-F238E27FC236}">
                <a16:creationId xmlns:a16="http://schemas.microsoft.com/office/drawing/2014/main" id="{851679CF-9515-49CC-B573-A3869597F475}"/>
              </a:ext>
            </a:extLst>
          </p:cNvPr>
          <p:cNvSpPr>
            <a:spLocks noGrp="1"/>
          </p:cNvSpPr>
          <p:nvPr>
            <p:ph type="ftr" sz="quarter" idx="11"/>
          </p:nvPr>
        </p:nvSpPr>
        <p:spPr>
          <a:xfrm>
            <a:off x="643466" y="6356350"/>
            <a:ext cx="8677955" cy="365125"/>
          </a:xfrm>
        </p:spPr>
        <p:txBody>
          <a:bodyPr vert="horz" lIns="91440" tIns="45720" rIns="91440" bIns="45720" rtlCol="0" anchor="ctr">
            <a:normAutofit/>
          </a:bodyPr>
          <a:lstStyle/>
          <a:p>
            <a:pPr algn="l">
              <a:lnSpc>
                <a:spcPct val="90000"/>
              </a:lnSpc>
              <a:spcAft>
                <a:spcPts val="600"/>
              </a:spcAft>
            </a:pPr>
            <a:r>
              <a:rPr lang="en-US" sz="1400" kern="1200" dirty="0">
                <a:solidFill>
                  <a:schemeClr val="tx1">
                    <a:tint val="75000"/>
                  </a:schemeClr>
                </a:solidFill>
                <a:latin typeface="Times New Roman" panose="02020603050405020304" pitchFamily="18" charset="0"/>
                <a:cs typeface="Times New Roman" panose="02020603050405020304" pitchFamily="18" charset="0"/>
              </a:rPr>
              <a:t>Buffalo-Pittsburgh Diocese PNCC</a:t>
            </a:r>
            <a:r>
              <a:rPr lang="en-US" sz="900" kern="1200" dirty="0">
                <a:solidFill>
                  <a:schemeClr val="tx1">
                    <a:tint val="75000"/>
                  </a:schemeClr>
                </a:solidFill>
                <a:latin typeface="+mn-lt"/>
                <a:ea typeface="+mn-ea"/>
                <a:cs typeface="+mn-cs"/>
              </a:rPr>
              <a:t>                                                                                      </a:t>
            </a:r>
            <a:r>
              <a:rPr lang="en-US" sz="1400" kern="1200" dirty="0">
                <a:solidFill>
                  <a:schemeClr val="tx1">
                    <a:tint val="75000"/>
                  </a:schemeClr>
                </a:solidFill>
                <a:latin typeface="Times New Roman" panose="02020603050405020304" pitchFamily="18" charset="0"/>
                <a:cs typeface="Times New Roman" panose="02020603050405020304" pitchFamily="18" charset="0"/>
              </a:rPr>
              <a:t>Rev. Dr. D.L. Seekins</a:t>
            </a:r>
          </a:p>
        </p:txBody>
      </p:sp>
      <p:sp>
        <p:nvSpPr>
          <p:cNvPr id="5" name="Slide Number Placeholder 4">
            <a:extLst>
              <a:ext uri="{FF2B5EF4-FFF2-40B4-BE49-F238E27FC236}">
                <a16:creationId xmlns:a16="http://schemas.microsoft.com/office/drawing/2014/main" id="{8F35D8D5-7CBF-4B13-A943-E557497D2208}"/>
              </a:ext>
            </a:extLst>
          </p:cNvPr>
          <p:cNvSpPr>
            <a:spLocks noGrp="1"/>
          </p:cNvSpPr>
          <p:nvPr>
            <p:ph type="sldNum" sz="quarter" idx="12"/>
          </p:nvPr>
        </p:nvSpPr>
        <p:spPr>
          <a:xfrm>
            <a:off x="10617958" y="6356350"/>
            <a:ext cx="967910" cy="365125"/>
          </a:xfrm>
        </p:spPr>
        <p:txBody>
          <a:bodyPr vert="horz" lIns="91440" tIns="45720" rIns="91440" bIns="45720" rtlCol="0" anchor="ctr">
            <a:normAutofit/>
          </a:bodyPr>
          <a:lstStyle/>
          <a:p>
            <a:pPr>
              <a:spcAft>
                <a:spcPts val="600"/>
              </a:spcAft>
            </a:pPr>
            <a:fld id="{13E4AA86-8703-454E-B8CD-5341B2B94ABB}" type="slidenum">
              <a:rPr lang="en-US" smtClean="0"/>
              <a:pPr>
                <a:spcAft>
                  <a:spcPts val="600"/>
                </a:spcAft>
              </a:pPr>
              <a:t>19</a:t>
            </a:fld>
            <a:endParaRPr lang="en-US"/>
          </a:p>
        </p:txBody>
      </p:sp>
      <p:sp>
        <p:nvSpPr>
          <p:cNvPr id="8" name="TextBox 7">
            <a:extLst>
              <a:ext uri="{FF2B5EF4-FFF2-40B4-BE49-F238E27FC236}">
                <a16:creationId xmlns:a16="http://schemas.microsoft.com/office/drawing/2014/main" id="{0445CB6F-C470-81A6-52C7-29DED2955F4A}"/>
              </a:ext>
            </a:extLst>
          </p:cNvPr>
          <p:cNvSpPr txBox="1"/>
          <p:nvPr/>
        </p:nvSpPr>
        <p:spPr>
          <a:xfrm>
            <a:off x="4156968" y="449625"/>
            <a:ext cx="3474755" cy="523220"/>
          </a:xfrm>
          <a:prstGeom prst="rect">
            <a:avLst/>
          </a:prstGeom>
          <a:noFill/>
        </p:spPr>
        <p:txBody>
          <a:bodyPr wrap="square" rtlCol="0">
            <a:spAutoFit/>
          </a:bodyPr>
          <a:lstStyle/>
          <a:p>
            <a:r>
              <a:rPr lang="en-US" sz="2800" b="1" dirty="0">
                <a:latin typeface="Times New Roman" panose="02020603050405020304" pitchFamily="18" charset="0"/>
                <a:cs typeface="Times New Roman" panose="02020603050405020304" pitchFamily="18" charset="0"/>
              </a:rPr>
              <a:t>The Bible – Class 2</a:t>
            </a:r>
          </a:p>
        </p:txBody>
      </p:sp>
      <p:sp>
        <p:nvSpPr>
          <p:cNvPr id="2" name="TextBox 1">
            <a:extLst>
              <a:ext uri="{FF2B5EF4-FFF2-40B4-BE49-F238E27FC236}">
                <a16:creationId xmlns:a16="http://schemas.microsoft.com/office/drawing/2014/main" id="{27D9F82D-4EFD-4CD2-4078-01587D2B1210}"/>
              </a:ext>
            </a:extLst>
          </p:cNvPr>
          <p:cNvSpPr txBox="1"/>
          <p:nvPr/>
        </p:nvSpPr>
        <p:spPr>
          <a:xfrm>
            <a:off x="1106306" y="1251068"/>
            <a:ext cx="9976338" cy="960712"/>
          </a:xfrm>
          <a:prstGeom prst="rect">
            <a:avLst/>
          </a:prstGeom>
          <a:noFill/>
        </p:spPr>
        <p:txBody>
          <a:bodyPr wrap="square" rtlCol="0">
            <a:spAutoFit/>
          </a:bodyPr>
          <a:lstStyle/>
          <a:p>
            <a:pPr marL="484505" marR="0">
              <a:lnSpc>
                <a:spcPct val="106000"/>
              </a:lnSpc>
              <a:spcBef>
                <a:spcPts val="0"/>
              </a:spcBef>
              <a:spcAft>
                <a:spcPts val="0"/>
              </a:spcAft>
            </a:pPr>
            <a:r>
              <a:rPr lang="en-US" sz="1800" kern="1200" dirty="0">
                <a:solidFill>
                  <a:srgbClr val="000000"/>
                </a:solidFill>
                <a:effectLst/>
                <a:latin typeface="Times New Roman" panose="02020603050405020304" pitchFamily="18" charset="0"/>
                <a:ea typeface="Times New Roman" panose="02020603050405020304" pitchFamily="18" charset="0"/>
              </a:rPr>
              <a:t>	God gives promises to Abraham: 			Genesis 12 </a:t>
            </a:r>
            <a:endParaRPr lang="en-US" sz="1800" dirty="0">
              <a:effectLst/>
              <a:latin typeface="Times New Roman" panose="02020603050405020304" pitchFamily="18" charset="0"/>
              <a:ea typeface="Times New Roman" panose="02020603050405020304" pitchFamily="18" charset="0"/>
            </a:endParaRPr>
          </a:p>
          <a:p>
            <a:pPr marL="484505" marR="0">
              <a:lnSpc>
                <a:spcPct val="106000"/>
              </a:lnSpc>
              <a:spcBef>
                <a:spcPts val="0"/>
              </a:spcBef>
              <a:spcAft>
                <a:spcPts val="0"/>
              </a:spcAft>
            </a:pPr>
            <a:r>
              <a:rPr lang="en-US" sz="1800" kern="1200" dirty="0">
                <a:solidFill>
                  <a:srgbClr val="000000"/>
                </a:solidFill>
                <a:effectLst/>
                <a:latin typeface="Times New Roman" panose="02020603050405020304" pitchFamily="18" charset="0"/>
                <a:ea typeface="Times New Roman" panose="02020603050405020304" pitchFamily="18" charset="0"/>
              </a:rPr>
              <a:t>	Abraham prays for a city: 				Genesis 18</a:t>
            </a:r>
          </a:p>
          <a:p>
            <a:pPr marL="484505" marR="0">
              <a:lnSpc>
                <a:spcPct val="106000"/>
              </a:lnSpc>
              <a:spcBef>
                <a:spcPts val="0"/>
              </a:spcBef>
              <a:spcAft>
                <a:spcPts val="0"/>
              </a:spcAft>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a:extLst>
              <a:ext uri="{FF2B5EF4-FFF2-40B4-BE49-F238E27FC236}">
                <a16:creationId xmlns:a16="http://schemas.microsoft.com/office/drawing/2014/main" id="{C9503609-F22B-6C19-8C07-05985185488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73400" y="2081211"/>
            <a:ext cx="6407577" cy="3678183"/>
          </a:xfrm>
          <a:prstGeom prst="rect">
            <a:avLst/>
          </a:prstGeom>
          <a:noFill/>
          <a:ln>
            <a:noFill/>
          </a:ln>
        </p:spPr>
      </p:pic>
      <p:sp>
        <p:nvSpPr>
          <p:cNvPr id="6" name="TextBox 5">
            <a:extLst>
              <a:ext uri="{FF2B5EF4-FFF2-40B4-BE49-F238E27FC236}">
                <a16:creationId xmlns:a16="http://schemas.microsoft.com/office/drawing/2014/main" id="{A9231EFF-1683-4705-6CAF-47F00541DAF8}"/>
              </a:ext>
            </a:extLst>
          </p:cNvPr>
          <p:cNvSpPr txBox="1"/>
          <p:nvPr/>
        </p:nvSpPr>
        <p:spPr>
          <a:xfrm>
            <a:off x="1752600" y="5759394"/>
            <a:ext cx="6819900" cy="255519"/>
          </a:xfrm>
          <a:prstGeom prst="rect">
            <a:avLst/>
          </a:prstGeom>
          <a:noFill/>
        </p:spPr>
        <p:txBody>
          <a:bodyPr wrap="square" rtlCol="0">
            <a:spAutoFit/>
          </a:bodyPr>
          <a:lstStyle/>
          <a:p>
            <a:pPr marL="484505" marR="0">
              <a:lnSpc>
                <a:spcPct val="106000"/>
              </a:lnSpc>
              <a:spcBef>
                <a:spcPts val="0"/>
              </a:spcBef>
              <a:spcAft>
                <a:spcPts val="0"/>
              </a:spcAft>
            </a:pPr>
            <a:r>
              <a:rPr lang="en-US" sz="1050" i="1" kern="0">
                <a:solidFill>
                  <a:srgbClr val="000000"/>
                </a:solidFill>
                <a:effectLst/>
                <a:latin typeface="Times New Roman" panose="02020603050405020304" pitchFamily="18" charset="0"/>
                <a:ea typeface="Times New Roman" panose="02020603050405020304" pitchFamily="18" charset="0"/>
              </a:rPr>
              <a:t>Zondervan,. NIV, Kids' Visual Study Bible, Full Color Interior: Zonderkidz. Kindle Edition</a:t>
            </a:r>
            <a:r>
              <a:rPr lang="en-US" sz="1050" kern="0">
                <a:solidFill>
                  <a:srgbClr val="000000"/>
                </a:solidFill>
                <a:effectLst/>
                <a:latin typeface="Times New Roman" panose="02020603050405020304" pitchFamily="18" charset="0"/>
                <a:ea typeface="Times New Roman" panose="02020603050405020304" pitchFamily="18" charset="0"/>
              </a:rPr>
              <a:t>. </a:t>
            </a:r>
            <a:endParaRPr lang="en-US" sz="105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724590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5E6B3632-31A7-4B9A-9B3B-DAADD1D372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Footer Placeholder 3">
            <a:extLst>
              <a:ext uri="{FF2B5EF4-FFF2-40B4-BE49-F238E27FC236}">
                <a16:creationId xmlns:a16="http://schemas.microsoft.com/office/drawing/2014/main" id="{851679CF-9515-49CC-B573-A3869597F475}"/>
              </a:ext>
            </a:extLst>
          </p:cNvPr>
          <p:cNvSpPr>
            <a:spLocks noGrp="1"/>
          </p:cNvSpPr>
          <p:nvPr>
            <p:ph type="ftr" sz="quarter" idx="11"/>
          </p:nvPr>
        </p:nvSpPr>
        <p:spPr>
          <a:xfrm>
            <a:off x="643466" y="6356350"/>
            <a:ext cx="8677955" cy="365125"/>
          </a:xfrm>
        </p:spPr>
        <p:txBody>
          <a:bodyPr vert="horz" lIns="91440" tIns="45720" rIns="91440" bIns="45720" rtlCol="0" anchor="ctr">
            <a:normAutofit/>
          </a:bodyPr>
          <a:lstStyle/>
          <a:p>
            <a:pPr algn="l">
              <a:lnSpc>
                <a:spcPct val="90000"/>
              </a:lnSpc>
              <a:spcAft>
                <a:spcPts val="600"/>
              </a:spcAft>
            </a:pPr>
            <a:r>
              <a:rPr lang="en-US" sz="1400" kern="1200" dirty="0">
                <a:solidFill>
                  <a:schemeClr val="tx1">
                    <a:tint val="75000"/>
                  </a:schemeClr>
                </a:solidFill>
                <a:latin typeface="Times New Roman" panose="02020603050405020304" pitchFamily="18" charset="0"/>
                <a:cs typeface="Times New Roman" panose="02020603050405020304" pitchFamily="18" charset="0"/>
              </a:rPr>
              <a:t>Buffalo-Pittsburgh Diocese PNCC</a:t>
            </a:r>
            <a:r>
              <a:rPr lang="en-US" sz="900" kern="1200" dirty="0">
                <a:solidFill>
                  <a:schemeClr val="tx1">
                    <a:tint val="75000"/>
                  </a:schemeClr>
                </a:solidFill>
                <a:latin typeface="+mn-lt"/>
                <a:ea typeface="+mn-ea"/>
                <a:cs typeface="+mn-cs"/>
              </a:rPr>
              <a:t>                                                                                      </a:t>
            </a:r>
            <a:r>
              <a:rPr lang="en-US" sz="1400" kern="1200" dirty="0">
                <a:solidFill>
                  <a:schemeClr val="tx1">
                    <a:tint val="75000"/>
                  </a:schemeClr>
                </a:solidFill>
                <a:latin typeface="Times New Roman" panose="02020603050405020304" pitchFamily="18" charset="0"/>
                <a:cs typeface="Times New Roman" panose="02020603050405020304" pitchFamily="18" charset="0"/>
              </a:rPr>
              <a:t>Rev. Dr. D.L. Seekins</a:t>
            </a:r>
          </a:p>
        </p:txBody>
      </p:sp>
      <p:sp>
        <p:nvSpPr>
          <p:cNvPr id="5" name="Slide Number Placeholder 4">
            <a:extLst>
              <a:ext uri="{FF2B5EF4-FFF2-40B4-BE49-F238E27FC236}">
                <a16:creationId xmlns:a16="http://schemas.microsoft.com/office/drawing/2014/main" id="{8F35D8D5-7CBF-4B13-A943-E557497D2208}"/>
              </a:ext>
            </a:extLst>
          </p:cNvPr>
          <p:cNvSpPr>
            <a:spLocks noGrp="1"/>
          </p:cNvSpPr>
          <p:nvPr>
            <p:ph type="sldNum" sz="quarter" idx="12"/>
          </p:nvPr>
        </p:nvSpPr>
        <p:spPr>
          <a:xfrm>
            <a:off x="10617958" y="6356350"/>
            <a:ext cx="967910" cy="365125"/>
          </a:xfrm>
        </p:spPr>
        <p:txBody>
          <a:bodyPr vert="horz" lIns="91440" tIns="45720" rIns="91440" bIns="45720" rtlCol="0" anchor="ctr">
            <a:normAutofit/>
          </a:bodyPr>
          <a:lstStyle/>
          <a:p>
            <a:pPr>
              <a:spcAft>
                <a:spcPts val="600"/>
              </a:spcAft>
            </a:pPr>
            <a:fld id="{13E4AA86-8703-454E-B8CD-5341B2B94ABB}" type="slidenum">
              <a:rPr lang="en-US" smtClean="0"/>
              <a:pPr>
                <a:spcAft>
                  <a:spcPts val="600"/>
                </a:spcAft>
              </a:pPr>
              <a:t>2</a:t>
            </a:fld>
            <a:endParaRPr lang="en-US"/>
          </a:p>
        </p:txBody>
      </p:sp>
      <p:sp>
        <p:nvSpPr>
          <p:cNvPr id="7" name="TextBox 6">
            <a:extLst>
              <a:ext uri="{FF2B5EF4-FFF2-40B4-BE49-F238E27FC236}">
                <a16:creationId xmlns:a16="http://schemas.microsoft.com/office/drawing/2014/main" id="{40C33E2E-AC7C-83AD-3AB8-00DA495D55DA}"/>
              </a:ext>
            </a:extLst>
          </p:cNvPr>
          <p:cNvSpPr txBox="1"/>
          <p:nvPr/>
        </p:nvSpPr>
        <p:spPr>
          <a:xfrm>
            <a:off x="967941" y="1793632"/>
            <a:ext cx="10245969" cy="3981090"/>
          </a:xfrm>
          <a:prstGeom prst="rect">
            <a:avLst/>
          </a:prstGeom>
          <a:noFill/>
        </p:spPr>
        <p:txBody>
          <a:bodyPr wrap="square" rtlCol="0">
            <a:spAutoFit/>
          </a:bodyPr>
          <a:lstStyle/>
          <a:p>
            <a:pPr marL="0" marR="0">
              <a:lnSpc>
                <a:spcPct val="106000"/>
              </a:lnSpc>
              <a:spcBef>
                <a:spcPts val="0"/>
              </a:spcBef>
              <a:spcAft>
                <a:spcPts val="0"/>
              </a:spcAft>
            </a:pPr>
            <a:r>
              <a:rPr lang="en-US" b="1" kern="1200" dirty="0">
                <a:solidFill>
                  <a:srgbClr val="000000"/>
                </a:solidFill>
                <a:effectLst/>
                <a:latin typeface="Times New Roman" panose="02020603050405020304" pitchFamily="18" charset="0"/>
                <a:ea typeface="Times New Roman" panose="02020603050405020304" pitchFamily="18" charset="0"/>
              </a:rPr>
              <a:t>Genesis</a:t>
            </a:r>
            <a:endParaRPr lang="en-US" dirty="0">
              <a:effectLst/>
              <a:latin typeface="Times New Roman" panose="02020603050405020304" pitchFamily="18" charset="0"/>
              <a:ea typeface="Times New Roman" panose="02020603050405020304" pitchFamily="18" charset="0"/>
            </a:endParaRPr>
          </a:p>
          <a:p>
            <a:pPr marL="742950" marR="0" lvl="1" indent="-285750">
              <a:lnSpc>
                <a:spcPct val="106000"/>
              </a:lnSpc>
              <a:spcBef>
                <a:spcPts val="0"/>
              </a:spcBef>
              <a:spcAft>
                <a:spcPts val="600"/>
              </a:spcAft>
              <a:buFont typeface="Arial" panose="020B0604020202020204" pitchFamily="34" charset="0"/>
              <a:buChar char="•"/>
              <a:tabLst>
                <a:tab pos="914400" algn="l"/>
              </a:tabLst>
            </a:pPr>
            <a:r>
              <a:rPr lang="en-US"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The Book of Origins. The origin of the universe, the human race, etc. Largely a record of the early history of the chosen people. </a:t>
            </a:r>
            <a:endParaRPr lang="en-US"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742950" marR="0" lvl="1" indent="-285750">
              <a:lnSpc>
                <a:spcPct val="106000"/>
              </a:lnSpc>
              <a:spcBef>
                <a:spcPts val="0"/>
              </a:spcBef>
              <a:spcAft>
                <a:spcPts val="600"/>
              </a:spcAft>
              <a:buFont typeface="Arial" panose="020B0604020202020204" pitchFamily="34" charset="0"/>
              <a:buChar char="•"/>
              <a:tabLst>
                <a:tab pos="914400" algn="l"/>
              </a:tabLst>
            </a:pPr>
            <a:r>
              <a:rPr lang="en-US"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Who wrote the book; many believe it to be Moses</a:t>
            </a:r>
            <a:endParaRPr lang="en-US"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742950" marR="0" lvl="1" indent="-285750">
              <a:lnSpc>
                <a:spcPct val="106000"/>
              </a:lnSpc>
              <a:spcBef>
                <a:spcPts val="0"/>
              </a:spcBef>
              <a:spcAft>
                <a:spcPts val="600"/>
              </a:spcAft>
              <a:buFont typeface="Arial" panose="020B0604020202020204" pitchFamily="34" charset="0"/>
              <a:buChar char="•"/>
              <a:tabLst>
                <a:tab pos="914400" algn="l"/>
              </a:tabLst>
            </a:pPr>
            <a:r>
              <a:rPr lang="en-US"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Why was this book written; Tells how God created the universe and human beings. It also cover special promises God made to Abraham, Isaac and Jacob.</a:t>
            </a:r>
            <a:endParaRPr lang="en-US"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742950" marR="0" lvl="1" indent="-285750">
              <a:lnSpc>
                <a:spcPct val="106000"/>
              </a:lnSpc>
              <a:spcBef>
                <a:spcPts val="0"/>
              </a:spcBef>
              <a:spcAft>
                <a:spcPts val="600"/>
              </a:spcAft>
              <a:buFont typeface="Arial" panose="020B0604020202020204" pitchFamily="34" charset="0"/>
              <a:buChar char="•"/>
              <a:tabLst>
                <a:tab pos="914400" algn="l"/>
              </a:tabLst>
            </a:pPr>
            <a:r>
              <a:rPr lang="en-US"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What do we learn about God in this book: God created all things. He loves people, but he will punish sin. God promises to save people who trust him.</a:t>
            </a:r>
            <a:endParaRPr lang="en-US"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742950" marR="0" lvl="1" indent="-285750">
              <a:lnSpc>
                <a:spcPct val="106000"/>
              </a:lnSpc>
              <a:spcBef>
                <a:spcPts val="0"/>
              </a:spcBef>
              <a:spcAft>
                <a:spcPts val="600"/>
              </a:spcAft>
              <a:buFont typeface="Arial" panose="020B0604020202020204" pitchFamily="34" charset="0"/>
              <a:buChar char="•"/>
              <a:tabLst>
                <a:tab pos="914400" algn="l"/>
              </a:tabLst>
            </a:pPr>
            <a:r>
              <a:rPr lang="en-US"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Who are the key people in this book; Adam, Eve, Noah, Abraham and Sarah, Isaac and Rebekah, Jacob and Rachel, and Joseph.</a:t>
            </a:r>
            <a:endParaRPr lang="en-US"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742950" marR="0" lvl="1" indent="-285750">
              <a:lnSpc>
                <a:spcPct val="106000"/>
              </a:lnSpc>
              <a:spcBef>
                <a:spcPts val="0"/>
              </a:spcBef>
              <a:spcAft>
                <a:spcPts val="600"/>
              </a:spcAft>
              <a:buFont typeface="Arial" panose="020B0604020202020204" pitchFamily="34" charset="0"/>
              <a:buChar char="•"/>
              <a:tabLst>
                <a:tab pos="914400" algn="l"/>
              </a:tabLst>
            </a:pPr>
            <a:r>
              <a:rPr lang="en-US"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Where did this happen; Genesis 1-11 happened in Mesopotamia. Genesis 12-36 took place in Canaan, which is also called the promised land. The rest of Genesis took place in Egypt. </a:t>
            </a:r>
            <a:endParaRPr lang="en-US"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0445CB6F-C470-81A6-52C7-29DED2955F4A}"/>
              </a:ext>
            </a:extLst>
          </p:cNvPr>
          <p:cNvSpPr txBox="1"/>
          <p:nvPr/>
        </p:nvSpPr>
        <p:spPr>
          <a:xfrm>
            <a:off x="2860431" y="844062"/>
            <a:ext cx="6460990" cy="523220"/>
          </a:xfrm>
          <a:prstGeom prst="rect">
            <a:avLst/>
          </a:prstGeom>
          <a:noFill/>
        </p:spPr>
        <p:txBody>
          <a:bodyPr wrap="square" rtlCol="0">
            <a:spAutoFit/>
          </a:bodyPr>
          <a:lstStyle/>
          <a:p>
            <a:pPr algn="ctr"/>
            <a:r>
              <a:rPr lang="en-US" sz="2800" b="1" dirty="0">
                <a:latin typeface="Times New Roman" panose="02020603050405020304" pitchFamily="18" charset="0"/>
                <a:cs typeface="Times New Roman" panose="02020603050405020304" pitchFamily="18" charset="0"/>
              </a:rPr>
              <a:t>The Bible – Class 2</a:t>
            </a:r>
          </a:p>
        </p:txBody>
      </p:sp>
    </p:spTree>
    <p:extLst>
      <p:ext uri="{BB962C8B-B14F-4D97-AF65-F5344CB8AC3E}">
        <p14:creationId xmlns:p14="http://schemas.microsoft.com/office/powerpoint/2010/main" val="13782906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5E6B3632-31A7-4B9A-9B3B-DAADD1D372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Footer Placeholder 3">
            <a:extLst>
              <a:ext uri="{FF2B5EF4-FFF2-40B4-BE49-F238E27FC236}">
                <a16:creationId xmlns:a16="http://schemas.microsoft.com/office/drawing/2014/main" id="{851679CF-9515-49CC-B573-A3869597F475}"/>
              </a:ext>
            </a:extLst>
          </p:cNvPr>
          <p:cNvSpPr>
            <a:spLocks noGrp="1"/>
          </p:cNvSpPr>
          <p:nvPr>
            <p:ph type="ftr" sz="quarter" idx="11"/>
          </p:nvPr>
        </p:nvSpPr>
        <p:spPr>
          <a:xfrm>
            <a:off x="643466" y="6356350"/>
            <a:ext cx="8677955" cy="365125"/>
          </a:xfrm>
        </p:spPr>
        <p:txBody>
          <a:bodyPr vert="horz" lIns="91440" tIns="45720" rIns="91440" bIns="45720" rtlCol="0" anchor="ctr">
            <a:normAutofit/>
          </a:bodyPr>
          <a:lstStyle/>
          <a:p>
            <a:pPr algn="l">
              <a:lnSpc>
                <a:spcPct val="90000"/>
              </a:lnSpc>
              <a:spcAft>
                <a:spcPts val="600"/>
              </a:spcAft>
            </a:pPr>
            <a:r>
              <a:rPr lang="en-US" sz="1400" kern="1200" dirty="0">
                <a:solidFill>
                  <a:schemeClr val="tx1">
                    <a:tint val="75000"/>
                  </a:schemeClr>
                </a:solidFill>
                <a:latin typeface="Times New Roman" panose="02020603050405020304" pitchFamily="18" charset="0"/>
                <a:cs typeface="Times New Roman" panose="02020603050405020304" pitchFamily="18" charset="0"/>
              </a:rPr>
              <a:t>Buffalo-Pittsburgh Diocese PNCC</a:t>
            </a:r>
            <a:r>
              <a:rPr lang="en-US" sz="900" kern="1200" dirty="0">
                <a:solidFill>
                  <a:schemeClr val="tx1">
                    <a:tint val="75000"/>
                  </a:schemeClr>
                </a:solidFill>
                <a:latin typeface="+mn-lt"/>
                <a:ea typeface="+mn-ea"/>
                <a:cs typeface="+mn-cs"/>
              </a:rPr>
              <a:t>                                                                                      </a:t>
            </a:r>
            <a:r>
              <a:rPr lang="en-US" sz="1400" kern="1200" dirty="0">
                <a:solidFill>
                  <a:schemeClr val="tx1">
                    <a:tint val="75000"/>
                  </a:schemeClr>
                </a:solidFill>
                <a:latin typeface="Times New Roman" panose="02020603050405020304" pitchFamily="18" charset="0"/>
                <a:cs typeface="Times New Roman" panose="02020603050405020304" pitchFamily="18" charset="0"/>
              </a:rPr>
              <a:t>Rev. Dr. D.L. Seekins</a:t>
            </a:r>
          </a:p>
        </p:txBody>
      </p:sp>
      <p:sp>
        <p:nvSpPr>
          <p:cNvPr id="5" name="Slide Number Placeholder 4">
            <a:extLst>
              <a:ext uri="{FF2B5EF4-FFF2-40B4-BE49-F238E27FC236}">
                <a16:creationId xmlns:a16="http://schemas.microsoft.com/office/drawing/2014/main" id="{8F35D8D5-7CBF-4B13-A943-E557497D2208}"/>
              </a:ext>
            </a:extLst>
          </p:cNvPr>
          <p:cNvSpPr>
            <a:spLocks noGrp="1"/>
          </p:cNvSpPr>
          <p:nvPr>
            <p:ph type="sldNum" sz="quarter" idx="12"/>
          </p:nvPr>
        </p:nvSpPr>
        <p:spPr>
          <a:xfrm>
            <a:off x="10617958" y="6356350"/>
            <a:ext cx="967910" cy="365125"/>
          </a:xfrm>
        </p:spPr>
        <p:txBody>
          <a:bodyPr vert="horz" lIns="91440" tIns="45720" rIns="91440" bIns="45720" rtlCol="0" anchor="ctr">
            <a:normAutofit/>
          </a:bodyPr>
          <a:lstStyle/>
          <a:p>
            <a:pPr>
              <a:spcAft>
                <a:spcPts val="600"/>
              </a:spcAft>
            </a:pPr>
            <a:fld id="{13E4AA86-8703-454E-B8CD-5341B2B94ABB}" type="slidenum">
              <a:rPr lang="en-US" smtClean="0"/>
              <a:pPr>
                <a:spcAft>
                  <a:spcPts val="600"/>
                </a:spcAft>
              </a:pPr>
              <a:t>20</a:t>
            </a:fld>
            <a:endParaRPr lang="en-US"/>
          </a:p>
        </p:txBody>
      </p:sp>
      <p:sp>
        <p:nvSpPr>
          <p:cNvPr id="8" name="TextBox 7">
            <a:extLst>
              <a:ext uri="{FF2B5EF4-FFF2-40B4-BE49-F238E27FC236}">
                <a16:creationId xmlns:a16="http://schemas.microsoft.com/office/drawing/2014/main" id="{0445CB6F-C470-81A6-52C7-29DED2955F4A}"/>
              </a:ext>
            </a:extLst>
          </p:cNvPr>
          <p:cNvSpPr txBox="1"/>
          <p:nvPr/>
        </p:nvSpPr>
        <p:spPr>
          <a:xfrm>
            <a:off x="4156968" y="449625"/>
            <a:ext cx="3474755" cy="523220"/>
          </a:xfrm>
          <a:prstGeom prst="rect">
            <a:avLst/>
          </a:prstGeom>
          <a:noFill/>
        </p:spPr>
        <p:txBody>
          <a:bodyPr wrap="square" rtlCol="0">
            <a:spAutoFit/>
          </a:bodyPr>
          <a:lstStyle/>
          <a:p>
            <a:r>
              <a:rPr lang="en-US" sz="2800" b="1" dirty="0">
                <a:latin typeface="Times New Roman" panose="02020603050405020304" pitchFamily="18" charset="0"/>
                <a:cs typeface="Times New Roman" panose="02020603050405020304" pitchFamily="18" charset="0"/>
              </a:rPr>
              <a:t>The Bible – Class 2</a:t>
            </a:r>
          </a:p>
        </p:txBody>
      </p:sp>
      <p:sp>
        <p:nvSpPr>
          <p:cNvPr id="2" name="TextBox 1">
            <a:extLst>
              <a:ext uri="{FF2B5EF4-FFF2-40B4-BE49-F238E27FC236}">
                <a16:creationId xmlns:a16="http://schemas.microsoft.com/office/drawing/2014/main" id="{27D9F82D-4EFD-4CD2-4078-01587D2B1210}"/>
              </a:ext>
            </a:extLst>
          </p:cNvPr>
          <p:cNvSpPr txBox="1"/>
          <p:nvPr/>
        </p:nvSpPr>
        <p:spPr>
          <a:xfrm>
            <a:off x="1106306" y="1116360"/>
            <a:ext cx="9976338" cy="4770793"/>
          </a:xfrm>
          <a:prstGeom prst="rect">
            <a:avLst/>
          </a:prstGeom>
          <a:noFill/>
        </p:spPr>
        <p:txBody>
          <a:bodyPr wrap="square" rtlCol="0">
            <a:spAutoFit/>
          </a:bodyPr>
          <a:lstStyle/>
          <a:p>
            <a:pPr marL="484505" marR="0">
              <a:lnSpc>
                <a:spcPct val="106000"/>
              </a:lnSpc>
              <a:spcBef>
                <a:spcPts val="0"/>
              </a:spcBef>
              <a:spcAft>
                <a:spcPts val="0"/>
              </a:spcAft>
            </a:pPr>
            <a:r>
              <a:rPr lang="en-US" sz="1800" kern="1200" dirty="0">
                <a:solidFill>
                  <a:srgbClr val="000000"/>
                </a:solidFill>
                <a:effectLst/>
                <a:latin typeface="Times New Roman" panose="02020603050405020304" pitchFamily="18" charset="0"/>
                <a:ea typeface="Times New Roman" panose="02020603050405020304" pitchFamily="18" charset="0"/>
              </a:rPr>
              <a:t>	</a:t>
            </a:r>
            <a:r>
              <a:rPr lang="en-US" sz="1800" b="1" kern="1200" dirty="0">
                <a:solidFill>
                  <a:srgbClr val="000000"/>
                </a:solidFill>
                <a:effectLst/>
                <a:latin typeface="Times New Roman" panose="02020603050405020304" pitchFamily="18" charset="0"/>
                <a:ea typeface="Times New Roman" panose="02020603050405020304" pitchFamily="18" charset="0"/>
              </a:rPr>
              <a:t>God gives promises to Abraham: 			Genesis 12 </a:t>
            </a:r>
            <a:endParaRPr lang="en-US" sz="1800" b="1" dirty="0">
              <a:effectLst/>
              <a:latin typeface="Times New Roman" panose="02020603050405020304" pitchFamily="18" charset="0"/>
              <a:ea typeface="Times New Roman" panose="02020603050405020304" pitchFamily="18" charset="0"/>
            </a:endParaRPr>
          </a:p>
          <a:p>
            <a:pPr marL="484505">
              <a:lnSpc>
                <a:spcPct val="106000"/>
              </a:lnSpc>
            </a:pPr>
            <a:r>
              <a:rPr lang="en-US" sz="1800" kern="1200" dirty="0">
                <a:solidFill>
                  <a:srgbClr val="000000"/>
                </a:solidFill>
                <a:effectLst/>
                <a:latin typeface="Times New Roman" panose="02020603050405020304" pitchFamily="18" charset="0"/>
                <a:ea typeface="Times New Roman" panose="02020603050405020304" pitchFamily="18" charset="0"/>
              </a:rPr>
              <a:t>	</a:t>
            </a:r>
          </a:p>
          <a:p>
            <a:pPr marL="484505">
              <a:lnSpc>
                <a:spcPct val="106000"/>
              </a:lnSpc>
            </a:pPr>
            <a:r>
              <a:rPr lang="en-US" sz="1800" b="1" dirty="0">
                <a:solidFill>
                  <a:srgbClr val="000000"/>
                </a:solidFill>
                <a:effectLst/>
                <a:latin typeface="Times New Roman" panose="02020603050405020304" pitchFamily="18" charset="0"/>
                <a:ea typeface="Times New Roman" panose="02020603050405020304" pitchFamily="18" charset="0"/>
              </a:rPr>
              <a:t>Genesis 12</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baseline="30000" dirty="0">
                <a:solidFill>
                  <a:srgbClr val="000000"/>
                </a:solidFill>
                <a:effectLst/>
                <a:latin typeface="Times New Roman" panose="02020603050405020304" pitchFamily="18" charset="0"/>
                <a:ea typeface="Times New Roman" panose="02020603050405020304" pitchFamily="18" charset="0"/>
              </a:rPr>
              <a:t>1</a:t>
            </a:r>
            <a:r>
              <a:rPr lang="en-US" sz="1800" dirty="0">
                <a:solidFill>
                  <a:srgbClr val="000000"/>
                </a:solidFill>
                <a:effectLst/>
                <a:latin typeface="Times New Roman" panose="02020603050405020304" pitchFamily="18" charset="0"/>
                <a:ea typeface="Times New Roman" panose="02020603050405020304" pitchFamily="18" charset="0"/>
              </a:rPr>
              <a:t>The LORD had said to Abram, “Go from your country, your people and your father’s household to the land I will show you. Abraham’s Faults </a:t>
            </a:r>
            <a:r>
              <a:rPr lang="en-US" sz="1800" baseline="30000" dirty="0">
                <a:solidFill>
                  <a:srgbClr val="000000"/>
                </a:solidFill>
                <a:effectLst/>
                <a:latin typeface="Times New Roman" panose="02020603050405020304" pitchFamily="18" charset="0"/>
                <a:ea typeface="Times New Roman" panose="02020603050405020304" pitchFamily="18" charset="0"/>
              </a:rPr>
              <a:t>2</a:t>
            </a:r>
            <a:r>
              <a:rPr lang="en-US" sz="1800" dirty="0">
                <a:solidFill>
                  <a:srgbClr val="000000"/>
                </a:solidFill>
                <a:effectLst/>
                <a:latin typeface="Times New Roman" panose="02020603050405020304" pitchFamily="18" charset="0"/>
                <a:ea typeface="Times New Roman" panose="02020603050405020304" pitchFamily="18" charset="0"/>
              </a:rPr>
              <a:t>“I will make you into a great nation, and I will bless you; I will make your name great, and you will be a blessing. </a:t>
            </a:r>
            <a:r>
              <a:rPr lang="en-US" sz="1800" baseline="30000" dirty="0">
                <a:solidFill>
                  <a:srgbClr val="000000"/>
                </a:solidFill>
                <a:effectLst/>
                <a:latin typeface="Times New Roman" panose="02020603050405020304" pitchFamily="18" charset="0"/>
                <a:ea typeface="Times New Roman" panose="02020603050405020304" pitchFamily="18" charset="0"/>
              </a:rPr>
              <a:t>3</a:t>
            </a:r>
            <a:r>
              <a:rPr lang="en-US" sz="1800" dirty="0">
                <a:solidFill>
                  <a:srgbClr val="000000"/>
                </a:solidFill>
                <a:effectLst/>
                <a:latin typeface="Times New Roman" panose="02020603050405020304" pitchFamily="18" charset="0"/>
                <a:ea typeface="Times New Roman" panose="02020603050405020304" pitchFamily="18" charset="0"/>
              </a:rPr>
              <a:t>I will bless those who bless you, and whoever curses you I will curse; and all peoples on earth will be blessed through you.” </a:t>
            </a:r>
            <a:r>
              <a:rPr lang="en-US" sz="1800" baseline="30000" dirty="0">
                <a:solidFill>
                  <a:srgbClr val="000000"/>
                </a:solidFill>
                <a:effectLst/>
                <a:latin typeface="Times New Roman" panose="02020603050405020304" pitchFamily="18" charset="0"/>
                <a:ea typeface="Times New Roman" panose="02020603050405020304" pitchFamily="18" charset="0"/>
              </a:rPr>
              <a:t>4</a:t>
            </a:r>
            <a:r>
              <a:rPr lang="en-US" sz="1800" dirty="0">
                <a:solidFill>
                  <a:srgbClr val="000000"/>
                </a:solidFill>
                <a:effectLst/>
                <a:latin typeface="Times New Roman" panose="02020603050405020304" pitchFamily="18" charset="0"/>
                <a:ea typeface="Times New Roman" panose="02020603050405020304" pitchFamily="18" charset="0"/>
              </a:rPr>
              <a:t>So Abram went, as the LORD had told him; and Lot went with him. Abram was seventy-five years old when he set out from Harran. </a:t>
            </a:r>
            <a:r>
              <a:rPr lang="en-US" sz="1800" baseline="30000" dirty="0">
                <a:solidFill>
                  <a:srgbClr val="000000"/>
                </a:solidFill>
                <a:effectLst/>
                <a:latin typeface="Times New Roman" panose="02020603050405020304" pitchFamily="18" charset="0"/>
                <a:ea typeface="Times New Roman" panose="02020603050405020304" pitchFamily="18" charset="0"/>
              </a:rPr>
              <a:t>5</a:t>
            </a:r>
            <a:r>
              <a:rPr lang="en-US" sz="1800" dirty="0">
                <a:solidFill>
                  <a:srgbClr val="000000"/>
                </a:solidFill>
                <a:effectLst/>
                <a:latin typeface="Times New Roman" panose="02020603050405020304" pitchFamily="18" charset="0"/>
                <a:ea typeface="Times New Roman" panose="02020603050405020304" pitchFamily="18" charset="0"/>
              </a:rPr>
              <a:t>He took his wife Sarai, his nephew Lot, all the possessions they had accumulated and the people they had acquired in Harran, and they set out for the land of Canaan, and they arrived there.</a:t>
            </a:r>
          </a:p>
          <a:p>
            <a:pPr marL="484505">
              <a:lnSpc>
                <a:spcPct val="106000"/>
              </a:lnSpc>
            </a:pPr>
            <a:endParaRPr lang="en-US" sz="1800" dirty="0">
              <a:solidFill>
                <a:srgbClr val="000000"/>
              </a:solidFill>
              <a:effectLst/>
              <a:latin typeface="Times New Roman" panose="02020603050405020304" pitchFamily="18" charset="0"/>
              <a:ea typeface="Times New Roman" panose="02020603050405020304" pitchFamily="18" charset="0"/>
            </a:endParaRPr>
          </a:p>
          <a:p>
            <a:pPr marL="484505">
              <a:lnSpc>
                <a:spcPct val="106000"/>
              </a:lnSpc>
            </a:pPr>
            <a:r>
              <a:rPr lang="en-US" sz="1800" b="1" dirty="0">
                <a:solidFill>
                  <a:srgbClr val="000000"/>
                </a:solidFill>
                <a:effectLst/>
                <a:latin typeface="Times New Roman" panose="02020603050405020304" pitchFamily="18" charset="0"/>
                <a:ea typeface="Times New Roman" panose="02020603050405020304" pitchFamily="18" charset="0"/>
              </a:rPr>
              <a:t>Genesis 17</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baseline="30000" dirty="0">
                <a:solidFill>
                  <a:srgbClr val="000000"/>
                </a:solidFill>
                <a:effectLst/>
                <a:latin typeface="Times New Roman" panose="02020603050405020304" pitchFamily="18" charset="0"/>
                <a:ea typeface="Times New Roman" panose="02020603050405020304" pitchFamily="18" charset="0"/>
              </a:rPr>
              <a:t>10</a:t>
            </a:r>
            <a:r>
              <a:rPr lang="en-US" sz="1800" dirty="0">
                <a:solidFill>
                  <a:srgbClr val="000000"/>
                </a:solidFill>
                <a:effectLst/>
                <a:latin typeface="Times New Roman" panose="02020603050405020304" pitchFamily="18" charset="0"/>
                <a:ea typeface="Times New Roman" panose="02020603050405020304" pitchFamily="18" charset="0"/>
              </a:rPr>
              <a:t>This is my covenant with you and your descendants after you, the covenant you are to keep: Every male among you shall be circumcised. </a:t>
            </a:r>
            <a:r>
              <a:rPr lang="en-US" sz="1800" baseline="30000" dirty="0">
                <a:solidFill>
                  <a:srgbClr val="000000"/>
                </a:solidFill>
                <a:effectLst/>
                <a:latin typeface="Times New Roman" panose="02020603050405020304" pitchFamily="18" charset="0"/>
                <a:ea typeface="Times New Roman" panose="02020603050405020304" pitchFamily="18" charset="0"/>
              </a:rPr>
              <a:t>11</a:t>
            </a:r>
            <a:r>
              <a:rPr lang="en-US" sz="1800" dirty="0">
                <a:solidFill>
                  <a:srgbClr val="000000"/>
                </a:solidFill>
                <a:effectLst/>
                <a:latin typeface="Times New Roman" panose="02020603050405020304" pitchFamily="18" charset="0"/>
                <a:ea typeface="Times New Roman" panose="02020603050405020304" pitchFamily="18" charset="0"/>
              </a:rPr>
              <a:t>You are to undergo circumcision, and it will be the sign of the covenant between me and you. </a:t>
            </a:r>
            <a:r>
              <a:rPr lang="en-US" sz="1800" baseline="30000" dirty="0">
                <a:solidFill>
                  <a:srgbClr val="000000"/>
                </a:solidFill>
                <a:effectLst/>
                <a:latin typeface="Times New Roman" panose="02020603050405020304" pitchFamily="18" charset="0"/>
                <a:ea typeface="Times New Roman" panose="02020603050405020304" pitchFamily="18" charset="0"/>
              </a:rPr>
              <a:t>12</a:t>
            </a:r>
            <a:r>
              <a:rPr lang="en-US" sz="1800" dirty="0">
                <a:solidFill>
                  <a:srgbClr val="000000"/>
                </a:solidFill>
                <a:effectLst/>
                <a:latin typeface="Times New Roman" panose="02020603050405020304" pitchFamily="18" charset="0"/>
                <a:ea typeface="Times New Roman" panose="02020603050405020304" pitchFamily="18" charset="0"/>
              </a:rPr>
              <a:t>For the generations to come every male among you who is eight days old must be circumcised,</a:t>
            </a:r>
            <a:endParaRPr lang="en-US" sz="1800" dirty="0">
              <a:effectLst/>
              <a:latin typeface="Times New Roman" panose="02020603050405020304" pitchFamily="18" charset="0"/>
              <a:ea typeface="Times New Roman" panose="02020603050405020304" pitchFamily="18" charset="0"/>
            </a:endParaRPr>
          </a:p>
          <a:p>
            <a:pPr marL="484505" marR="0">
              <a:lnSpc>
                <a:spcPct val="106000"/>
              </a:lnSpc>
              <a:spcBef>
                <a:spcPts val="0"/>
              </a:spcBef>
              <a:spcAft>
                <a:spcPts val="0"/>
              </a:spcAft>
            </a:pPr>
            <a:endParaRPr lang="en-US" sz="1800" kern="1200" dirty="0">
              <a:solidFill>
                <a:srgbClr val="000000"/>
              </a:solidFill>
              <a:effectLst/>
              <a:latin typeface="Times New Roman" panose="02020603050405020304" pitchFamily="18" charset="0"/>
              <a:ea typeface="Times New Roman" panose="02020603050405020304" pitchFamily="18" charset="0"/>
            </a:endParaRPr>
          </a:p>
        </p:txBody>
      </p:sp>
      <p:sp>
        <p:nvSpPr>
          <p:cNvPr id="6" name="TextBox 5">
            <a:extLst>
              <a:ext uri="{FF2B5EF4-FFF2-40B4-BE49-F238E27FC236}">
                <a16:creationId xmlns:a16="http://schemas.microsoft.com/office/drawing/2014/main" id="{CEA7F72E-18F0-B497-61D9-BF716E8CB2B3}"/>
              </a:ext>
            </a:extLst>
          </p:cNvPr>
          <p:cNvSpPr txBox="1"/>
          <p:nvPr/>
        </p:nvSpPr>
        <p:spPr>
          <a:xfrm>
            <a:off x="1752600" y="5759394"/>
            <a:ext cx="6819900" cy="255519"/>
          </a:xfrm>
          <a:prstGeom prst="rect">
            <a:avLst/>
          </a:prstGeom>
          <a:noFill/>
        </p:spPr>
        <p:txBody>
          <a:bodyPr wrap="square" rtlCol="0">
            <a:spAutoFit/>
          </a:bodyPr>
          <a:lstStyle/>
          <a:p>
            <a:pPr marL="484505" marR="0">
              <a:lnSpc>
                <a:spcPct val="106000"/>
              </a:lnSpc>
              <a:spcBef>
                <a:spcPts val="0"/>
              </a:spcBef>
              <a:spcAft>
                <a:spcPts val="0"/>
              </a:spcAft>
            </a:pPr>
            <a:r>
              <a:rPr lang="en-US" sz="1050" i="1" kern="0">
                <a:solidFill>
                  <a:srgbClr val="000000"/>
                </a:solidFill>
                <a:effectLst/>
                <a:latin typeface="Times New Roman" panose="02020603050405020304" pitchFamily="18" charset="0"/>
                <a:ea typeface="Times New Roman" panose="02020603050405020304" pitchFamily="18" charset="0"/>
              </a:rPr>
              <a:t>Zondervan,. NIV, Kids' Visual Study Bible, Full Color Interior: Zonderkidz. Kindle Edition</a:t>
            </a:r>
            <a:r>
              <a:rPr lang="en-US" sz="1050" kern="0">
                <a:solidFill>
                  <a:srgbClr val="000000"/>
                </a:solidFill>
                <a:effectLst/>
                <a:latin typeface="Times New Roman" panose="02020603050405020304" pitchFamily="18" charset="0"/>
                <a:ea typeface="Times New Roman" panose="02020603050405020304" pitchFamily="18" charset="0"/>
              </a:rPr>
              <a:t>. </a:t>
            </a:r>
            <a:endParaRPr lang="en-US" sz="105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171790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5E6B3632-31A7-4B9A-9B3B-DAADD1D372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Footer Placeholder 3">
            <a:extLst>
              <a:ext uri="{FF2B5EF4-FFF2-40B4-BE49-F238E27FC236}">
                <a16:creationId xmlns:a16="http://schemas.microsoft.com/office/drawing/2014/main" id="{851679CF-9515-49CC-B573-A3869597F475}"/>
              </a:ext>
            </a:extLst>
          </p:cNvPr>
          <p:cNvSpPr>
            <a:spLocks noGrp="1"/>
          </p:cNvSpPr>
          <p:nvPr>
            <p:ph type="ftr" sz="quarter" idx="11"/>
          </p:nvPr>
        </p:nvSpPr>
        <p:spPr>
          <a:xfrm>
            <a:off x="643466" y="6356350"/>
            <a:ext cx="8677955" cy="365125"/>
          </a:xfrm>
        </p:spPr>
        <p:txBody>
          <a:bodyPr vert="horz" lIns="91440" tIns="45720" rIns="91440" bIns="45720" rtlCol="0" anchor="ctr">
            <a:normAutofit/>
          </a:bodyPr>
          <a:lstStyle/>
          <a:p>
            <a:pPr algn="l">
              <a:lnSpc>
                <a:spcPct val="90000"/>
              </a:lnSpc>
              <a:spcAft>
                <a:spcPts val="600"/>
              </a:spcAft>
            </a:pPr>
            <a:r>
              <a:rPr lang="en-US" sz="1400" kern="1200" dirty="0">
                <a:solidFill>
                  <a:schemeClr val="tx1">
                    <a:tint val="75000"/>
                  </a:schemeClr>
                </a:solidFill>
                <a:latin typeface="Times New Roman" panose="02020603050405020304" pitchFamily="18" charset="0"/>
                <a:cs typeface="Times New Roman" panose="02020603050405020304" pitchFamily="18" charset="0"/>
              </a:rPr>
              <a:t>Buffalo-Pittsburgh Diocese PNCC</a:t>
            </a:r>
            <a:r>
              <a:rPr lang="en-US" sz="900" kern="1200" dirty="0">
                <a:solidFill>
                  <a:schemeClr val="tx1">
                    <a:tint val="75000"/>
                  </a:schemeClr>
                </a:solidFill>
                <a:latin typeface="+mn-lt"/>
                <a:ea typeface="+mn-ea"/>
                <a:cs typeface="+mn-cs"/>
              </a:rPr>
              <a:t>                                                                                      </a:t>
            </a:r>
            <a:r>
              <a:rPr lang="en-US" sz="1400" kern="1200" dirty="0">
                <a:solidFill>
                  <a:schemeClr val="tx1">
                    <a:tint val="75000"/>
                  </a:schemeClr>
                </a:solidFill>
                <a:latin typeface="Times New Roman" panose="02020603050405020304" pitchFamily="18" charset="0"/>
                <a:cs typeface="Times New Roman" panose="02020603050405020304" pitchFamily="18" charset="0"/>
              </a:rPr>
              <a:t>Rev. Dr. D.L. Seekins</a:t>
            </a:r>
          </a:p>
        </p:txBody>
      </p:sp>
      <p:sp>
        <p:nvSpPr>
          <p:cNvPr id="5" name="Slide Number Placeholder 4">
            <a:extLst>
              <a:ext uri="{FF2B5EF4-FFF2-40B4-BE49-F238E27FC236}">
                <a16:creationId xmlns:a16="http://schemas.microsoft.com/office/drawing/2014/main" id="{8F35D8D5-7CBF-4B13-A943-E557497D2208}"/>
              </a:ext>
            </a:extLst>
          </p:cNvPr>
          <p:cNvSpPr>
            <a:spLocks noGrp="1"/>
          </p:cNvSpPr>
          <p:nvPr>
            <p:ph type="sldNum" sz="quarter" idx="12"/>
          </p:nvPr>
        </p:nvSpPr>
        <p:spPr>
          <a:xfrm>
            <a:off x="10617958" y="6356350"/>
            <a:ext cx="967910" cy="365125"/>
          </a:xfrm>
        </p:spPr>
        <p:txBody>
          <a:bodyPr vert="horz" lIns="91440" tIns="45720" rIns="91440" bIns="45720" rtlCol="0" anchor="ctr">
            <a:normAutofit/>
          </a:bodyPr>
          <a:lstStyle/>
          <a:p>
            <a:pPr>
              <a:spcAft>
                <a:spcPts val="600"/>
              </a:spcAft>
            </a:pPr>
            <a:fld id="{13E4AA86-8703-454E-B8CD-5341B2B94ABB}" type="slidenum">
              <a:rPr lang="en-US" smtClean="0"/>
              <a:pPr>
                <a:spcAft>
                  <a:spcPts val="600"/>
                </a:spcAft>
              </a:pPr>
              <a:t>21</a:t>
            </a:fld>
            <a:endParaRPr lang="en-US"/>
          </a:p>
        </p:txBody>
      </p:sp>
      <p:sp>
        <p:nvSpPr>
          <p:cNvPr id="8" name="TextBox 7">
            <a:extLst>
              <a:ext uri="{FF2B5EF4-FFF2-40B4-BE49-F238E27FC236}">
                <a16:creationId xmlns:a16="http://schemas.microsoft.com/office/drawing/2014/main" id="{0445CB6F-C470-81A6-52C7-29DED2955F4A}"/>
              </a:ext>
            </a:extLst>
          </p:cNvPr>
          <p:cNvSpPr txBox="1"/>
          <p:nvPr/>
        </p:nvSpPr>
        <p:spPr>
          <a:xfrm>
            <a:off x="4156968" y="449625"/>
            <a:ext cx="3474755" cy="523220"/>
          </a:xfrm>
          <a:prstGeom prst="rect">
            <a:avLst/>
          </a:prstGeom>
          <a:noFill/>
        </p:spPr>
        <p:txBody>
          <a:bodyPr wrap="square" rtlCol="0">
            <a:spAutoFit/>
          </a:bodyPr>
          <a:lstStyle/>
          <a:p>
            <a:r>
              <a:rPr lang="en-US" sz="2800" b="1" dirty="0">
                <a:latin typeface="Times New Roman" panose="02020603050405020304" pitchFamily="18" charset="0"/>
                <a:cs typeface="Times New Roman" panose="02020603050405020304" pitchFamily="18" charset="0"/>
              </a:rPr>
              <a:t>The Bible – Class 2</a:t>
            </a:r>
          </a:p>
        </p:txBody>
      </p:sp>
      <p:sp>
        <p:nvSpPr>
          <p:cNvPr id="2" name="TextBox 1">
            <a:extLst>
              <a:ext uri="{FF2B5EF4-FFF2-40B4-BE49-F238E27FC236}">
                <a16:creationId xmlns:a16="http://schemas.microsoft.com/office/drawing/2014/main" id="{27D9F82D-4EFD-4CD2-4078-01587D2B1210}"/>
              </a:ext>
            </a:extLst>
          </p:cNvPr>
          <p:cNvSpPr txBox="1"/>
          <p:nvPr/>
        </p:nvSpPr>
        <p:spPr>
          <a:xfrm>
            <a:off x="1106306" y="1251068"/>
            <a:ext cx="9976338" cy="4162806"/>
          </a:xfrm>
          <a:prstGeom prst="rect">
            <a:avLst/>
          </a:prstGeom>
          <a:noFill/>
        </p:spPr>
        <p:txBody>
          <a:bodyPr wrap="square" rtlCol="0">
            <a:spAutoFit/>
          </a:bodyPr>
          <a:lstStyle/>
          <a:p>
            <a:pPr marL="484505" marR="0">
              <a:lnSpc>
                <a:spcPct val="106000"/>
              </a:lnSpc>
              <a:spcBef>
                <a:spcPts val="0"/>
              </a:spcBef>
              <a:spcAft>
                <a:spcPts val="0"/>
              </a:spcAft>
            </a:pPr>
            <a:r>
              <a:rPr lang="en-US" sz="1800" kern="1200" dirty="0">
                <a:solidFill>
                  <a:srgbClr val="000000"/>
                </a:solidFill>
                <a:effectLst/>
                <a:latin typeface="Times New Roman" panose="02020603050405020304" pitchFamily="18" charset="0"/>
                <a:ea typeface="Times New Roman" panose="02020603050405020304" pitchFamily="18" charset="0"/>
              </a:rPr>
              <a:t>		</a:t>
            </a:r>
            <a:r>
              <a:rPr lang="en-US" sz="1800" b="1" kern="1200" dirty="0">
                <a:solidFill>
                  <a:srgbClr val="000000"/>
                </a:solidFill>
                <a:effectLst/>
                <a:latin typeface="Times New Roman" panose="02020603050405020304" pitchFamily="18" charset="0"/>
                <a:ea typeface="Times New Roman" panose="02020603050405020304" pitchFamily="18" charset="0"/>
              </a:rPr>
              <a:t>Abraham prays for a city: 				Genesis 18</a:t>
            </a:r>
          </a:p>
          <a:p>
            <a:pPr marL="484505" marR="0">
              <a:lnSpc>
                <a:spcPct val="106000"/>
              </a:lnSpc>
              <a:spcBef>
                <a:spcPts val="0"/>
              </a:spcBef>
              <a:spcAft>
                <a:spcPts val="0"/>
              </a:spcAft>
            </a:pPr>
            <a:endParaRPr lang="en-US" dirty="0">
              <a:solidFill>
                <a:srgbClr val="000000"/>
              </a:solidFill>
              <a:latin typeface="Times New Roman" panose="02020603050405020304" pitchFamily="18" charset="0"/>
              <a:ea typeface="Times New Roman" panose="02020603050405020304" pitchFamily="18" charset="0"/>
            </a:endParaRPr>
          </a:p>
          <a:p>
            <a:pPr marL="484505">
              <a:lnSpc>
                <a:spcPct val="106000"/>
              </a:lnSpc>
            </a:pPr>
            <a:r>
              <a:rPr lang="en-US" sz="1800" b="1" dirty="0">
                <a:solidFill>
                  <a:srgbClr val="000000"/>
                </a:solidFill>
                <a:effectLst/>
                <a:latin typeface="Times New Roman" panose="02020603050405020304" pitchFamily="18" charset="0"/>
                <a:ea typeface="Times New Roman" panose="02020603050405020304" pitchFamily="18" charset="0"/>
              </a:rPr>
              <a:t>Genesis 18</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baseline="30000" dirty="0">
                <a:solidFill>
                  <a:srgbClr val="000000"/>
                </a:solidFill>
                <a:effectLst/>
                <a:latin typeface="Times New Roman" panose="02020603050405020304" pitchFamily="18" charset="0"/>
                <a:ea typeface="Times New Roman" panose="02020603050405020304" pitchFamily="18" charset="0"/>
              </a:rPr>
              <a:t>20</a:t>
            </a:r>
            <a:r>
              <a:rPr lang="en-US" sz="1800" dirty="0">
                <a:solidFill>
                  <a:srgbClr val="000000"/>
                </a:solidFill>
                <a:effectLst/>
                <a:latin typeface="Times New Roman" panose="02020603050405020304" pitchFamily="18" charset="0"/>
                <a:ea typeface="Times New Roman" panose="02020603050405020304" pitchFamily="18" charset="0"/>
              </a:rPr>
              <a:t>Then the LORD said, “The outcry against Sodom and Gomorrah is so great and their sin so grievous </a:t>
            </a:r>
            <a:r>
              <a:rPr lang="en-US" sz="1800" baseline="30000" dirty="0">
                <a:solidFill>
                  <a:srgbClr val="000000"/>
                </a:solidFill>
                <a:effectLst/>
                <a:latin typeface="Times New Roman" panose="02020603050405020304" pitchFamily="18" charset="0"/>
                <a:ea typeface="Times New Roman" panose="02020603050405020304" pitchFamily="18" charset="0"/>
              </a:rPr>
              <a:t>21</a:t>
            </a:r>
            <a:r>
              <a:rPr lang="en-US" sz="1800" dirty="0">
                <a:solidFill>
                  <a:srgbClr val="000000"/>
                </a:solidFill>
                <a:effectLst/>
                <a:latin typeface="Times New Roman" panose="02020603050405020304" pitchFamily="18" charset="0"/>
                <a:ea typeface="Times New Roman" panose="02020603050405020304" pitchFamily="18" charset="0"/>
              </a:rPr>
              <a:t>that I will go down and see if what they have done is as bad as the outcry that has reached me. If not, I will know.” </a:t>
            </a:r>
            <a:r>
              <a:rPr lang="en-US" sz="1800" baseline="30000" dirty="0">
                <a:solidFill>
                  <a:srgbClr val="000000"/>
                </a:solidFill>
                <a:effectLst/>
                <a:latin typeface="Times New Roman" panose="02020603050405020304" pitchFamily="18" charset="0"/>
                <a:ea typeface="Times New Roman" panose="02020603050405020304" pitchFamily="18" charset="0"/>
              </a:rPr>
              <a:t>22</a:t>
            </a:r>
            <a:r>
              <a:rPr lang="en-US" sz="1800" dirty="0">
                <a:solidFill>
                  <a:srgbClr val="000000"/>
                </a:solidFill>
                <a:effectLst/>
                <a:latin typeface="Times New Roman" panose="02020603050405020304" pitchFamily="18" charset="0"/>
                <a:ea typeface="Times New Roman" panose="02020603050405020304" pitchFamily="18" charset="0"/>
              </a:rPr>
              <a:t>The men turned away and went toward Sodom, but Abraham remained standing before the LORD. </a:t>
            </a:r>
            <a:r>
              <a:rPr lang="en-US" sz="1800" baseline="30000" dirty="0">
                <a:solidFill>
                  <a:srgbClr val="000000"/>
                </a:solidFill>
                <a:effectLst/>
                <a:latin typeface="Times New Roman" panose="02020603050405020304" pitchFamily="18" charset="0"/>
                <a:ea typeface="Times New Roman" panose="02020603050405020304" pitchFamily="18" charset="0"/>
              </a:rPr>
              <a:t>23</a:t>
            </a:r>
            <a:r>
              <a:rPr lang="en-US" sz="1800" dirty="0">
                <a:solidFill>
                  <a:srgbClr val="000000"/>
                </a:solidFill>
                <a:effectLst/>
                <a:latin typeface="Times New Roman" panose="02020603050405020304" pitchFamily="18" charset="0"/>
                <a:ea typeface="Times New Roman" panose="02020603050405020304" pitchFamily="18" charset="0"/>
              </a:rPr>
              <a:t>Then Abraham approached him and said: “Will you sweep away the righteous with the wicked? </a:t>
            </a:r>
            <a:r>
              <a:rPr lang="en-US" sz="1800" baseline="30000" dirty="0">
                <a:solidFill>
                  <a:srgbClr val="000000"/>
                </a:solidFill>
                <a:effectLst/>
                <a:latin typeface="Times New Roman" panose="02020603050405020304" pitchFamily="18" charset="0"/>
                <a:ea typeface="Times New Roman" panose="02020603050405020304" pitchFamily="18" charset="0"/>
              </a:rPr>
              <a:t>24</a:t>
            </a:r>
            <a:r>
              <a:rPr lang="en-US" sz="1800" dirty="0">
                <a:solidFill>
                  <a:srgbClr val="000000"/>
                </a:solidFill>
                <a:effectLst/>
                <a:latin typeface="Times New Roman" panose="02020603050405020304" pitchFamily="18" charset="0"/>
                <a:ea typeface="Times New Roman" panose="02020603050405020304" pitchFamily="18" charset="0"/>
              </a:rPr>
              <a:t>What if there are fifty righteous people in the city? Will you really sweep it away and not spare the place for the sake of the fifty righteous people in it? </a:t>
            </a:r>
            <a:r>
              <a:rPr lang="en-US" sz="1800" baseline="30000" dirty="0">
                <a:solidFill>
                  <a:srgbClr val="000000"/>
                </a:solidFill>
                <a:effectLst/>
                <a:latin typeface="Times New Roman" panose="02020603050405020304" pitchFamily="18" charset="0"/>
                <a:ea typeface="Times New Roman" panose="02020603050405020304" pitchFamily="18" charset="0"/>
              </a:rPr>
              <a:t>25</a:t>
            </a:r>
            <a:r>
              <a:rPr lang="en-US" sz="1800" dirty="0">
                <a:solidFill>
                  <a:srgbClr val="000000"/>
                </a:solidFill>
                <a:effectLst/>
                <a:latin typeface="Times New Roman" panose="02020603050405020304" pitchFamily="18" charset="0"/>
                <a:ea typeface="Times New Roman" panose="02020603050405020304" pitchFamily="18" charset="0"/>
              </a:rPr>
              <a:t>Far be it from you to do such a thing—to kill the righteous with the wicked, treating the righteous and the wicked alike. Far be it from you! Will not the Judge of all the earth do right?” .. </a:t>
            </a:r>
            <a:r>
              <a:rPr lang="en-US" sz="1800" baseline="30000" dirty="0">
                <a:solidFill>
                  <a:srgbClr val="000000"/>
                </a:solidFill>
                <a:effectLst/>
                <a:latin typeface="Times New Roman" panose="02020603050405020304" pitchFamily="18" charset="0"/>
                <a:ea typeface="Times New Roman" panose="02020603050405020304" pitchFamily="18" charset="0"/>
              </a:rPr>
              <a:t>32</a:t>
            </a:r>
            <a:r>
              <a:rPr lang="en-US" sz="1800" dirty="0">
                <a:solidFill>
                  <a:srgbClr val="000000"/>
                </a:solidFill>
                <a:effectLst/>
                <a:latin typeface="Times New Roman" panose="02020603050405020304" pitchFamily="18" charset="0"/>
                <a:ea typeface="Times New Roman" panose="02020603050405020304" pitchFamily="18" charset="0"/>
              </a:rPr>
              <a:t>Then he said, “May the Lord not be angry, but let me speak just once more. What if only ten can be found there?” He answered, “For the sake of ten, I will not destroy it.”</a:t>
            </a:r>
            <a:endParaRPr lang="en-US" sz="1800" dirty="0">
              <a:effectLst/>
              <a:latin typeface="Times New Roman" panose="02020603050405020304" pitchFamily="18" charset="0"/>
              <a:ea typeface="Times New Roman" panose="02020603050405020304" pitchFamily="18" charset="0"/>
            </a:endParaRPr>
          </a:p>
          <a:p>
            <a:pPr marL="484505" marR="0">
              <a:lnSpc>
                <a:spcPct val="106000"/>
              </a:lnSpc>
              <a:spcBef>
                <a:spcPts val="0"/>
              </a:spcBef>
              <a:spcAft>
                <a:spcPts val="0"/>
              </a:spcAft>
            </a:pPr>
            <a:endParaRPr lang="en-US" sz="1800" kern="1200" dirty="0">
              <a:solidFill>
                <a:srgbClr val="000000"/>
              </a:solidFill>
              <a:effectLst/>
              <a:latin typeface="Times New Roman" panose="02020603050405020304" pitchFamily="18" charset="0"/>
              <a:ea typeface="Times New Roman" panose="02020603050405020304" pitchFamily="18" charset="0"/>
            </a:endParaRPr>
          </a:p>
          <a:p>
            <a:pPr marL="484505" marR="0">
              <a:lnSpc>
                <a:spcPct val="106000"/>
              </a:lnSpc>
              <a:spcBef>
                <a:spcPts val="0"/>
              </a:spcBef>
              <a:spcAft>
                <a:spcPts val="0"/>
              </a:spcAft>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F0E505B6-3325-32EE-D185-05503C085084}"/>
              </a:ext>
            </a:extLst>
          </p:cNvPr>
          <p:cNvSpPr txBox="1"/>
          <p:nvPr/>
        </p:nvSpPr>
        <p:spPr>
          <a:xfrm>
            <a:off x="1752600" y="5759394"/>
            <a:ext cx="6819900" cy="255519"/>
          </a:xfrm>
          <a:prstGeom prst="rect">
            <a:avLst/>
          </a:prstGeom>
          <a:noFill/>
        </p:spPr>
        <p:txBody>
          <a:bodyPr wrap="square" rtlCol="0">
            <a:spAutoFit/>
          </a:bodyPr>
          <a:lstStyle/>
          <a:p>
            <a:pPr marL="484505" marR="0">
              <a:lnSpc>
                <a:spcPct val="106000"/>
              </a:lnSpc>
              <a:spcBef>
                <a:spcPts val="0"/>
              </a:spcBef>
              <a:spcAft>
                <a:spcPts val="0"/>
              </a:spcAft>
            </a:pPr>
            <a:r>
              <a:rPr lang="en-US" sz="1050" i="1" kern="0" dirty="0">
                <a:solidFill>
                  <a:srgbClr val="000000"/>
                </a:solidFill>
                <a:effectLst/>
                <a:latin typeface="Times New Roman" panose="02020603050405020304" pitchFamily="18" charset="0"/>
                <a:ea typeface="Times New Roman" panose="02020603050405020304" pitchFamily="18" charset="0"/>
              </a:rPr>
              <a:t>Zondervan,. NIV, Kids' Visual Study Bible, Full Color Interior: </a:t>
            </a:r>
            <a:r>
              <a:rPr lang="en-US" sz="1050" i="1" kern="0" dirty="0" err="1">
                <a:solidFill>
                  <a:srgbClr val="000000"/>
                </a:solidFill>
                <a:effectLst/>
                <a:latin typeface="Times New Roman" panose="02020603050405020304" pitchFamily="18" charset="0"/>
                <a:ea typeface="Times New Roman" panose="02020603050405020304" pitchFamily="18" charset="0"/>
              </a:rPr>
              <a:t>Zonderkidz</a:t>
            </a:r>
            <a:r>
              <a:rPr lang="en-US" sz="1050" i="1" kern="0" dirty="0">
                <a:solidFill>
                  <a:srgbClr val="000000"/>
                </a:solidFill>
                <a:effectLst/>
                <a:latin typeface="Times New Roman" panose="02020603050405020304" pitchFamily="18" charset="0"/>
                <a:ea typeface="Times New Roman" panose="02020603050405020304" pitchFamily="18" charset="0"/>
              </a:rPr>
              <a:t>. Kindle Edition</a:t>
            </a:r>
            <a:r>
              <a:rPr lang="en-US" sz="1050" kern="0" dirty="0">
                <a:solidFill>
                  <a:srgbClr val="000000"/>
                </a:solidFill>
                <a:effectLst/>
                <a:latin typeface="Times New Roman" panose="02020603050405020304" pitchFamily="18" charset="0"/>
                <a:ea typeface="Times New Roman" panose="02020603050405020304" pitchFamily="18" charset="0"/>
              </a:rPr>
              <a:t>. </a:t>
            </a:r>
            <a:endParaRPr lang="en-US" sz="105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726773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5E6B3632-31A7-4B9A-9B3B-DAADD1D372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Footer Placeholder 3">
            <a:extLst>
              <a:ext uri="{FF2B5EF4-FFF2-40B4-BE49-F238E27FC236}">
                <a16:creationId xmlns:a16="http://schemas.microsoft.com/office/drawing/2014/main" id="{851679CF-9515-49CC-B573-A3869597F475}"/>
              </a:ext>
            </a:extLst>
          </p:cNvPr>
          <p:cNvSpPr>
            <a:spLocks noGrp="1"/>
          </p:cNvSpPr>
          <p:nvPr>
            <p:ph type="ftr" sz="quarter" idx="11"/>
          </p:nvPr>
        </p:nvSpPr>
        <p:spPr>
          <a:xfrm>
            <a:off x="643466" y="6356350"/>
            <a:ext cx="8677955" cy="365125"/>
          </a:xfrm>
        </p:spPr>
        <p:txBody>
          <a:bodyPr vert="horz" lIns="91440" tIns="45720" rIns="91440" bIns="45720" rtlCol="0" anchor="ctr">
            <a:normAutofit/>
          </a:bodyPr>
          <a:lstStyle/>
          <a:p>
            <a:pPr algn="l">
              <a:lnSpc>
                <a:spcPct val="90000"/>
              </a:lnSpc>
              <a:spcAft>
                <a:spcPts val="600"/>
              </a:spcAft>
            </a:pPr>
            <a:r>
              <a:rPr lang="en-US" sz="1400" kern="1200" dirty="0">
                <a:solidFill>
                  <a:schemeClr val="tx1">
                    <a:tint val="75000"/>
                  </a:schemeClr>
                </a:solidFill>
                <a:latin typeface="Times New Roman" panose="02020603050405020304" pitchFamily="18" charset="0"/>
                <a:cs typeface="Times New Roman" panose="02020603050405020304" pitchFamily="18" charset="0"/>
              </a:rPr>
              <a:t>Buffalo-Pittsburgh Diocese PNCC</a:t>
            </a:r>
            <a:r>
              <a:rPr lang="en-US" sz="900" kern="1200" dirty="0">
                <a:solidFill>
                  <a:schemeClr val="tx1">
                    <a:tint val="75000"/>
                  </a:schemeClr>
                </a:solidFill>
                <a:latin typeface="+mn-lt"/>
                <a:ea typeface="+mn-ea"/>
                <a:cs typeface="+mn-cs"/>
              </a:rPr>
              <a:t>                                                                                      </a:t>
            </a:r>
            <a:r>
              <a:rPr lang="en-US" sz="1400" kern="1200" dirty="0">
                <a:solidFill>
                  <a:schemeClr val="tx1">
                    <a:tint val="75000"/>
                  </a:schemeClr>
                </a:solidFill>
                <a:latin typeface="Times New Roman" panose="02020603050405020304" pitchFamily="18" charset="0"/>
                <a:cs typeface="Times New Roman" panose="02020603050405020304" pitchFamily="18" charset="0"/>
              </a:rPr>
              <a:t>Rev. Dr. D.L. Seekins</a:t>
            </a:r>
          </a:p>
        </p:txBody>
      </p:sp>
      <p:sp>
        <p:nvSpPr>
          <p:cNvPr id="5" name="Slide Number Placeholder 4">
            <a:extLst>
              <a:ext uri="{FF2B5EF4-FFF2-40B4-BE49-F238E27FC236}">
                <a16:creationId xmlns:a16="http://schemas.microsoft.com/office/drawing/2014/main" id="{8F35D8D5-7CBF-4B13-A943-E557497D2208}"/>
              </a:ext>
            </a:extLst>
          </p:cNvPr>
          <p:cNvSpPr>
            <a:spLocks noGrp="1"/>
          </p:cNvSpPr>
          <p:nvPr>
            <p:ph type="sldNum" sz="quarter" idx="12"/>
          </p:nvPr>
        </p:nvSpPr>
        <p:spPr>
          <a:xfrm>
            <a:off x="10617958" y="6356350"/>
            <a:ext cx="967910" cy="365125"/>
          </a:xfrm>
        </p:spPr>
        <p:txBody>
          <a:bodyPr vert="horz" lIns="91440" tIns="45720" rIns="91440" bIns="45720" rtlCol="0" anchor="ctr">
            <a:normAutofit/>
          </a:bodyPr>
          <a:lstStyle/>
          <a:p>
            <a:pPr>
              <a:spcAft>
                <a:spcPts val="600"/>
              </a:spcAft>
            </a:pPr>
            <a:fld id="{13E4AA86-8703-454E-B8CD-5341B2B94ABB}" type="slidenum">
              <a:rPr lang="en-US" smtClean="0"/>
              <a:pPr>
                <a:spcAft>
                  <a:spcPts val="600"/>
                </a:spcAft>
              </a:pPr>
              <a:t>22</a:t>
            </a:fld>
            <a:endParaRPr lang="en-US"/>
          </a:p>
        </p:txBody>
      </p:sp>
      <p:sp>
        <p:nvSpPr>
          <p:cNvPr id="8" name="TextBox 7">
            <a:extLst>
              <a:ext uri="{FF2B5EF4-FFF2-40B4-BE49-F238E27FC236}">
                <a16:creationId xmlns:a16="http://schemas.microsoft.com/office/drawing/2014/main" id="{0445CB6F-C470-81A6-52C7-29DED2955F4A}"/>
              </a:ext>
            </a:extLst>
          </p:cNvPr>
          <p:cNvSpPr txBox="1"/>
          <p:nvPr/>
        </p:nvSpPr>
        <p:spPr>
          <a:xfrm>
            <a:off x="4156968" y="449625"/>
            <a:ext cx="3474755" cy="523220"/>
          </a:xfrm>
          <a:prstGeom prst="rect">
            <a:avLst/>
          </a:prstGeom>
          <a:noFill/>
        </p:spPr>
        <p:txBody>
          <a:bodyPr wrap="square" rtlCol="0">
            <a:spAutoFit/>
          </a:bodyPr>
          <a:lstStyle/>
          <a:p>
            <a:r>
              <a:rPr lang="en-US" sz="2800" b="1" dirty="0">
                <a:latin typeface="Times New Roman" panose="02020603050405020304" pitchFamily="18" charset="0"/>
                <a:cs typeface="Times New Roman" panose="02020603050405020304" pitchFamily="18" charset="0"/>
              </a:rPr>
              <a:t>The Bible – Class 2</a:t>
            </a:r>
          </a:p>
        </p:txBody>
      </p:sp>
      <p:sp>
        <p:nvSpPr>
          <p:cNvPr id="2" name="TextBox 1">
            <a:extLst>
              <a:ext uri="{FF2B5EF4-FFF2-40B4-BE49-F238E27FC236}">
                <a16:creationId xmlns:a16="http://schemas.microsoft.com/office/drawing/2014/main" id="{27D9F82D-4EFD-4CD2-4078-01587D2B1210}"/>
              </a:ext>
            </a:extLst>
          </p:cNvPr>
          <p:cNvSpPr txBox="1"/>
          <p:nvPr/>
        </p:nvSpPr>
        <p:spPr>
          <a:xfrm>
            <a:off x="1106306" y="1532422"/>
            <a:ext cx="9976338" cy="4092852"/>
          </a:xfrm>
          <a:prstGeom prst="rect">
            <a:avLst/>
          </a:prstGeom>
          <a:noFill/>
        </p:spPr>
        <p:txBody>
          <a:bodyPr wrap="square" rtlCol="0">
            <a:spAutoFit/>
          </a:bodyPr>
          <a:lstStyle/>
          <a:p>
            <a:pPr marL="484505" marR="0">
              <a:lnSpc>
                <a:spcPct val="106000"/>
              </a:lnSpc>
              <a:spcBef>
                <a:spcPts val="0"/>
              </a:spcBef>
              <a:spcAft>
                <a:spcPts val="0"/>
              </a:spcAft>
            </a:pPr>
            <a:r>
              <a:rPr lang="en-US" sz="1800" kern="1200" dirty="0">
                <a:solidFill>
                  <a:srgbClr val="000000"/>
                </a:solidFill>
                <a:effectLst/>
                <a:latin typeface="Times New Roman" panose="02020603050405020304" pitchFamily="18" charset="0"/>
                <a:ea typeface="Times New Roman" panose="02020603050405020304" pitchFamily="18" charset="0"/>
              </a:rPr>
              <a:t>Jacob steals Esau’s blessing: 				Genesis 27</a:t>
            </a:r>
            <a:endParaRPr lang="en-US" sz="1800" dirty="0">
              <a:effectLst/>
              <a:latin typeface="Times New Roman" panose="02020603050405020304" pitchFamily="18" charset="0"/>
              <a:ea typeface="Times New Roman" panose="02020603050405020304" pitchFamily="18" charset="0"/>
            </a:endParaRPr>
          </a:p>
          <a:p>
            <a:pPr marL="484505" marR="0">
              <a:lnSpc>
                <a:spcPct val="150000"/>
              </a:lnSpc>
              <a:spcBef>
                <a:spcPts val="0"/>
              </a:spcBef>
              <a:spcAft>
                <a:spcPts val="0"/>
              </a:spcAft>
            </a:pPr>
            <a:r>
              <a:rPr lang="en-US" sz="1800" kern="1200" dirty="0">
                <a:solidFill>
                  <a:srgbClr val="000000"/>
                </a:solidFill>
                <a:effectLst/>
                <a:latin typeface="Times New Roman" panose="02020603050405020304" pitchFamily="18" charset="0"/>
                <a:ea typeface="Times New Roman" panose="02020603050405020304" pitchFamily="18" charset="0"/>
              </a:rPr>
              <a:t>	Genesis 27: 1– 45 portrays the human actions leading to Jacob’s becoming heir to the covenant. Having already exchanged a bowl of stew in return for Esau’s claim on firstborn status, Jacob follows Rebekah’s advice in deceiving Isaac into blessing him rather than Esau. Once enacted, such a formal blessing was understood to be unalterable. The attitude of the narrative toward Jacob’s deception of Isaac is paradoxical: on the one hand, it is within God’s plan that Jacob should be the heir to the covenant; on the other hand, Jacob will eventually humble himself before Esau, seeking reconciliation (33: 1– 17).</a:t>
            </a:r>
          </a:p>
          <a:p>
            <a:pPr marL="484505" marR="0">
              <a:lnSpc>
                <a:spcPct val="106000"/>
              </a:lnSpc>
              <a:spcBef>
                <a:spcPts val="0"/>
              </a:spcBef>
              <a:spcAft>
                <a:spcPts val="0"/>
              </a:spcAft>
            </a:pPr>
            <a:endParaRPr lang="en-US" sz="1800" kern="1200" dirty="0">
              <a:solidFill>
                <a:srgbClr val="000000"/>
              </a:solidFill>
              <a:effectLst/>
              <a:latin typeface="Times New Roman" panose="02020603050405020304" pitchFamily="18" charset="0"/>
              <a:ea typeface="Times New Roman" panose="02020603050405020304" pitchFamily="18" charset="0"/>
            </a:endParaRPr>
          </a:p>
          <a:p>
            <a:pPr marL="484505" marR="0">
              <a:lnSpc>
                <a:spcPct val="106000"/>
              </a:lnSpc>
              <a:spcBef>
                <a:spcPts val="0"/>
              </a:spcBef>
              <a:spcAft>
                <a:spcPts val="0"/>
              </a:spcAft>
            </a:pPr>
            <a:r>
              <a:rPr lang="en-US" sz="1600" i="1" kern="1200" dirty="0">
                <a:solidFill>
                  <a:srgbClr val="000000"/>
                </a:solidFill>
                <a:effectLst/>
                <a:latin typeface="Times New Roman" panose="02020603050405020304" pitchFamily="18" charset="0"/>
                <a:ea typeface="Times New Roman" panose="02020603050405020304" pitchFamily="18" charset="0"/>
              </a:rPr>
              <a:t>Donald Senior; John Collins; Mary Ann Getty. The Catholic Study Bible (p. 321). Oxford University Press. Kindle Edition. </a:t>
            </a:r>
          </a:p>
        </p:txBody>
      </p:sp>
    </p:spTree>
    <p:extLst>
      <p:ext uri="{BB962C8B-B14F-4D97-AF65-F5344CB8AC3E}">
        <p14:creationId xmlns:p14="http://schemas.microsoft.com/office/powerpoint/2010/main" val="2139781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5E6B3632-31A7-4B9A-9B3B-DAADD1D372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Footer Placeholder 3">
            <a:extLst>
              <a:ext uri="{FF2B5EF4-FFF2-40B4-BE49-F238E27FC236}">
                <a16:creationId xmlns:a16="http://schemas.microsoft.com/office/drawing/2014/main" id="{851679CF-9515-49CC-B573-A3869597F475}"/>
              </a:ext>
            </a:extLst>
          </p:cNvPr>
          <p:cNvSpPr>
            <a:spLocks noGrp="1"/>
          </p:cNvSpPr>
          <p:nvPr>
            <p:ph type="ftr" sz="quarter" idx="11"/>
          </p:nvPr>
        </p:nvSpPr>
        <p:spPr>
          <a:xfrm>
            <a:off x="643466" y="6356350"/>
            <a:ext cx="8677955" cy="365125"/>
          </a:xfrm>
        </p:spPr>
        <p:txBody>
          <a:bodyPr vert="horz" lIns="91440" tIns="45720" rIns="91440" bIns="45720" rtlCol="0" anchor="ctr">
            <a:normAutofit/>
          </a:bodyPr>
          <a:lstStyle/>
          <a:p>
            <a:pPr algn="l">
              <a:lnSpc>
                <a:spcPct val="90000"/>
              </a:lnSpc>
              <a:spcAft>
                <a:spcPts val="600"/>
              </a:spcAft>
            </a:pPr>
            <a:r>
              <a:rPr lang="en-US" sz="1400" kern="1200" dirty="0">
                <a:solidFill>
                  <a:schemeClr val="tx1">
                    <a:tint val="75000"/>
                  </a:schemeClr>
                </a:solidFill>
                <a:latin typeface="Times New Roman" panose="02020603050405020304" pitchFamily="18" charset="0"/>
                <a:cs typeface="Times New Roman" panose="02020603050405020304" pitchFamily="18" charset="0"/>
              </a:rPr>
              <a:t>Buffalo-Pittsburgh Diocese PNCC</a:t>
            </a:r>
            <a:r>
              <a:rPr lang="en-US" sz="900" kern="1200" dirty="0">
                <a:solidFill>
                  <a:schemeClr val="tx1">
                    <a:tint val="75000"/>
                  </a:schemeClr>
                </a:solidFill>
                <a:latin typeface="+mn-lt"/>
                <a:ea typeface="+mn-ea"/>
                <a:cs typeface="+mn-cs"/>
              </a:rPr>
              <a:t>                                                                                      </a:t>
            </a:r>
            <a:r>
              <a:rPr lang="en-US" sz="1400" kern="1200" dirty="0">
                <a:solidFill>
                  <a:schemeClr val="tx1">
                    <a:tint val="75000"/>
                  </a:schemeClr>
                </a:solidFill>
                <a:latin typeface="Times New Roman" panose="02020603050405020304" pitchFamily="18" charset="0"/>
                <a:cs typeface="Times New Roman" panose="02020603050405020304" pitchFamily="18" charset="0"/>
              </a:rPr>
              <a:t>Rev. Dr. D.L. Seekins</a:t>
            </a:r>
          </a:p>
        </p:txBody>
      </p:sp>
      <p:sp>
        <p:nvSpPr>
          <p:cNvPr id="5" name="Slide Number Placeholder 4">
            <a:extLst>
              <a:ext uri="{FF2B5EF4-FFF2-40B4-BE49-F238E27FC236}">
                <a16:creationId xmlns:a16="http://schemas.microsoft.com/office/drawing/2014/main" id="{8F35D8D5-7CBF-4B13-A943-E557497D2208}"/>
              </a:ext>
            </a:extLst>
          </p:cNvPr>
          <p:cNvSpPr>
            <a:spLocks noGrp="1"/>
          </p:cNvSpPr>
          <p:nvPr>
            <p:ph type="sldNum" sz="quarter" idx="12"/>
          </p:nvPr>
        </p:nvSpPr>
        <p:spPr>
          <a:xfrm>
            <a:off x="10617958" y="6356350"/>
            <a:ext cx="967910" cy="365125"/>
          </a:xfrm>
        </p:spPr>
        <p:txBody>
          <a:bodyPr vert="horz" lIns="91440" tIns="45720" rIns="91440" bIns="45720" rtlCol="0" anchor="ctr">
            <a:normAutofit/>
          </a:bodyPr>
          <a:lstStyle/>
          <a:p>
            <a:pPr>
              <a:spcAft>
                <a:spcPts val="600"/>
              </a:spcAft>
            </a:pPr>
            <a:fld id="{13E4AA86-8703-454E-B8CD-5341B2B94ABB}" type="slidenum">
              <a:rPr lang="en-US" smtClean="0"/>
              <a:pPr>
                <a:spcAft>
                  <a:spcPts val="600"/>
                </a:spcAft>
              </a:pPr>
              <a:t>23</a:t>
            </a:fld>
            <a:endParaRPr lang="en-US"/>
          </a:p>
        </p:txBody>
      </p:sp>
      <p:sp>
        <p:nvSpPr>
          <p:cNvPr id="8" name="TextBox 7">
            <a:extLst>
              <a:ext uri="{FF2B5EF4-FFF2-40B4-BE49-F238E27FC236}">
                <a16:creationId xmlns:a16="http://schemas.microsoft.com/office/drawing/2014/main" id="{0445CB6F-C470-81A6-52C7-29DED2955F4A}"/>
              </a:ext>
            </a:extLst>
          </p:cNvPr>
          <p:cNvSpPr txBox="1"/>
          <p:nvPr/>
        </p:nvSpPr>
        <p:spPr>
          <a:xfrm>
            <a:off x="4156968" y="449625"/>
            <a:ext cx="3474755" cy="523220"/>
          </a:xfrm>
          <a:prstGeom prst="rect">
            <a:avLst/>
          </a:prstGeom>
          <a:noFill/>
        </p:spPr>
        <p:txBody>
          <a:bodyPr wrap="square" rtlCol="0">
            <a:spAutoFit/>
          </a:bodyPr>
          <a:lstStyle/>
          <a:p>
            <a:r>
              <a:rPr lang="en-US" sz="2800" b="1" dirty="0">
                <a:latin typeface="Times New Roman" panose="02020603050405020304" pitchFamily="18" charset="0"/>
                <a:cs typeface="Times New Roman" panose="02020603050405020304" pitchFamily="18" charset="0"/>
              </a:rPr>
              <a:t>The Bible – Class 2</a:t>
            </a:r>
          </a:p>
        </p:txBody>
      </p:sp>
      <p:sp>
        <p:nvSpPr>
          <p:cNvPr id="2" name="TextBox 1">
            <a:extLst>
              <a:ext uri="{FF2B5EF4-FFF2-40B4-BE49-F238E27FC236}">
                <a16:creationId xmlns:a16="http://schemas.microsoft.com/office/drawing/2014/main" id="{27D9F82D-4EFD-4CD2-4078-01587D2B1210}"/>
              </a:ext>
            </a:extLst>
          </p:cNvPr>
          <p:cNvSpPr txBox="1"/>
          <p:nvPr/>
        </p:nvSpPr>
        <p:spPr>
          <a:xfrm>
            <a:off x="1106306" y="1251068"/>
            <a:ext cx="9976338" cy="4805162"/>
          </a:xfrm>
          <a:prstGeom prst="rect">
            <a:avLst/>
          </a:prstGeom>
          <a:noFill/>
        </p:spPr>
        <p:txBody>
          <a:bodyPr wrap="square" rtlCol="0">
            <a:spAutoFit/>
          </a:bodyPr>
          <a:lstStyle/>
          <a:p>
            <a:pPr marL="484505" marR="0">
              <a:lnSpc>
                <a:spcPct val="106000"/>
              </a:lnSpc>
              <a:spcBef>
                <a:spcPts val="0"/>
              </a:spcBef>
              <a:spcAft>
                <a:spcPts val="0"/>
              </a:spcAft>
            </a:pPr>
            <a:r>
              <a:rPr lang="en-US" sz="1800" kern="1200" dirty="0">
                <a:solidFill>
                  <a:srgbClr val="000000"/>
                </a:solidFill>
                <a:effectLst/>
                <a:latin typeface="Times New Roman" panose="02020603050405020304" pitchFamily="18" charset="0"/>
                <a:ea typeface="Times New Roman" panose="02020603050405020304" pitchFamily="18" charset="0"/>
              </a:rPr>
              <a:t>Jacob’s name is changed: 				Genesis 32</a:t>
            </a:r>
          </a:p>
          <a:p>
            <a:pPr marL="484505" marR="0">
              <a:lnSpc>
                <a:spcPct val="15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A repeated pattern in these stories establishes the special relationship that the Israelites have with the Lord, emphasizing its distinctiveness by comparison to Israel’s neighboring nations. In each of the first three generations, God chooses Israel’s ancestor rather than someone else. For each of the three patriarchs, a counterpart is not chosen, each of whom is associated with a people who play an important role in Israel’s subsequent story. Abraham has a nephew, Lot, who fathers both the Ammonites and the Moabites. Jacob has a brother, Esau, who fathers the Edomites. The Ammonites, Moabites, and Edomites were nations residing East of the Jordan and were often in conflict with the Israelites.</a:t>
            </a:r>
          </a:p>
          <a:p>
            <a:pPr marL="484505" marR="0">
              <a:lnSpc>
                <a:spcPct val="106000"/>
              </a:lnSpc>
              <a:spcBef>
                <a:spcPts val="0"/>
              </a:spcBef>
              <a:spcAft>
                <a:spcPts val="0"/>
              </a:spcAft>
            </a:pPr>
            <a:endParaRPr lang="en-US" sz="1800" dirty="0">
              <a:effectLst/>
              <a:latin typeface="Times New Roman" panose="02020603050405020304" pitchFamily="18" charset="0"/>
              <a:ea typeface="Times New Roman" panose="02020603050405020304" pitchFamily="18" charset="0"/>
            </a:endParaRPr>
          </a:p>
          <a:p>
            <a:pPr marL="484505" marR="0">
              <a:lnSpc>
                <a:spcPct val="106000"/>
              </a:lnSpc>
              <a:spcBef>
                <a:spcPts val="0"/>
              </a:spcBef>
              <a:spcAft>
                <a:spcPts val="0"/>
              </a:spcAft>
            </a:pPr>
            <a:r>
              <a:rPr lang="en-US" sz="1600" i="1" dirty="0">
                <a:effectLst/>
                <a:latin typeface="Times New Roman" panose="02020603050405020304" pitchFamily="18" charset="0"/>
                <a:ea typeface="Times New Roman" panose="02020603050405020304" pitchFamily="18" charset="0"/>
              </a:rPr>
              <a:t>Donald Senior; John Collins; Mary Ann Getty. The Catholic Study Bible (pp. 311-312). Oxford University Press. Kindle Edition. </a:t>
            </a:r>
          </a:p>
          <a:p>
            <a:pPr marL="484505" marR="0">
              <a:lnSpc>
                <a:spcPct val="106000"/>
              </a:lnSpc>
              <a:spcBef>
                <a:spcPts val="0"/>
              </a:spcBef>
              <a:spcAft>
                <a:spcPts val="0"/>
              </a:spcAft>
            </a:pPr>
            <a:r>
              <a:rPr lang="en-US" sz="1800" kern="1200" dirty="0">
                <a:solidFill>
                  <a:srgbClr val="000000"/>
                </a:solidFill>
                <a:effectLst/>
                <a:latin typeface="Times New Roman" panose="02020603050405020304" pitchFamily="18" charset="0"/>
                <a:ea typeface="Times New Roman" panose="02020603050405020304" pitchFamily="18" charset="0"/>
              </a:rPr>
              <a:t>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772846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5E6B3632-31A7-4B9A-9B3B-DAADD1D372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Footer Placeholder 3">
            <a:extLst>
              <a:ext uri="{FF2B5EF4-FFF2-40B4-BE49-F238E27FC236}">
                <a16:creationId xmlns:a16="http://schemas.microsoft.com/office/drawing/2014/main" id="{851679CF-9515-49CC-B573-A3869597F475}"/>
              </a:ext>
            </a:extLst>
          </p:cNvPr>
          <p:cNvSpPr>
            <a:spLocks noGrp="1"/>
          </p:cNvSpPr>
          <p:nvPr>
            <p:ph type="ftr" sz="quarter" idx="11"/>
          </p:nvPr>
        </p:nvSpPr>
        <p:spPr>
          <a:xfrm>
            <a:off x="643466" y="6356350"/>
            <a:ext cx="8677955" cy="365125"/>
          </a:xfrm>
        </p:spPr>
        <p:txBody>
          <a:bodyPr vert="horz" lIns="91440" tIns="45720" rIns="91440" bIns="45720" rtlCol="0" anchor="ctr">
            <a:normAutofit/>
          </a:bodyPr>
          <a:lstStyle/>
          <a:p>
            <a:pPr algn="l">
              <a:lnSpc>
                <a:spcPct val="90000"/>
              </a:lnSpc>
              <a:spcAft>
                <a:spcPts val="600"/>
              </a:spcAft>
            </a:pPr>
            <a:r>
              <a:rPr lang="en-US" sz="1400" kern="1200" dirty="0">
                <a:solidFill>
                  <a:schemeClr val="tx1">
                    <a:tint val="75000"/>
                  </a:schemeClr>
                </a:solidFill>
                <a:latin typeface="Times New Roman" panose="02020603050405020304" pitchFamily="18" charset="0"/>
                <a:cs typeface="Times New Roman" panose="02020603050405020304" pitchFamily="18" charset="0"/>
              </a:rPr>
              <a:t>Buffalo-Pittsburgh Diocese PNCC</a:t>
            </a:r>
            <a:r>
              <a:rPr lang="en-US" sz="900" kern="1200" dirty="0">
                <a:solidFill>
                  <a:schemeClr val="tx1">
                    <a:tint val="75000"/>
                  </a:schemeClr>
                </a:solidFill>
                <a:latin typeface="+mn-lt"/>
                <a:ea typeface="+mn-ea"/>
                <a:cs typeface="+mn-cs"/>
              </a:rPr>
              <a:t>                                                                                      </a:t>
            </a:r>
            <a:r>
              <a:rPr lang="en-US" sz="1400" kern="1200" dirty="0">
                <a:solidFill>
                  <a:schemeClr val="tx1">
                    <a:tint val="75000"/>
                  </a:schemeClr>
                </a:solidFill>
                <a:latin typeface="Times New Roman" panose="02020603050405020304" pitchFamily="18" charset="0"/>
                <a:cs typeface="Times New Roman" panose="02020603050405020304" pitchFamily="18" charset="0"/>
              </a:rPr>
              <a:t>Rev. Dr. D.L. Seekins</a:t>
            </a:r>
          </a:p>
        </p:txBody>
      </p:sp>
      <p:sp>
        <p:nvSpPr>
          <p:cNvPr id="5" name="Slide Number Placeholder 4">
            <a:extLst>
              <a:ext uri="{FF2B5EF4-FFF2-40B4-BE49-F238E27FC236}">
                <a16:creationId xmlns:a16="http://schemas.microsoft.com/office/drawing/2014/main" id="{8F35D8D5-7CBF-4B13-A943-E557497D2208}"/>
              </a:ext>
            </a:extLst>
          </p:cNvPr>
          <p:cNvSpPr>
            <a:spLocks noGrp="1"/>
          </p:cNvSpPr>
          <p:nvPr>
            <p:ph type="sldNum" sz="quarter" idx="12"/>
          </p:nvPr>
        </p:nvSpPr>
        <p:spPr>
          <a:xfrm>
            <a:off x="10617958" y="6356350"/>
            <a:ext cx="967910" cy="365125"/>
          </a:xfrm>
        </p:spPr>
        <p:txBody>
          <a:bodyPr vert="horz" lIns="91440" tIns="45720" rIns="91440" bIns="45720" rtlCol="0" anchor="ctr">
            <a:normAutofit/>
          </a:bodyPr>
          <a:lstStyle/>
          <a:p>
            <a:pPr>
              <a:spcAft>
                <a:spcPts val="600"/>
              </a:spcAft>
            </a:pPr>
            <a:fld id="{13E4AA86-8703-454E-B8CD-5341B2B94ABB}" type="slidenum">
              <a:rPr lang="en-US" smtClean="0"/>
              <a:pPr>
                <a:spcAft>
                  <a:spcPts val="600"/>
                </a:spcAft>
              </a:pPr>
              <a:t>24</a:t>
            </a:fld>
            <a:endParaRPr lang="en-US"/>
          </a:p>
        </p:txBody>
      </p:sp>
      <p:sp>
        <p:nvSpPr>
          <p:cNvPr id="8" name="TextBox 7">
            <a:extLst>
              <a:ext uri="{FF2B5EF4-FFF2-40B4-BE49-F238E27FC236}">
                <a16:creationId xmlns:a16="http://schemas.microsoft.com/office/drawing/2014/main" id="{0445CB6F-C470-81A6-52C7-29DED2955F4A}"/>
              </a:ext>
            </a:extLst>
          </p:cNvPr>
          <p:cNvSpPr txBox="1"/>
          <p:nvPr/>
        </p:nvSpPr>
        <p:spPr>
          <a:xfrm>
            <a:off x="4156968" y="449625"/>
            <a:ext cx="3474755" cy="523220"/>
          </a:xfrm>
          <a:prstGeom prst="rect">
            <a:avLst/>
          </a:prstGeom>
          <a:noFill/>
        </p:spPr>
        <p:txBody>
          <a:bodyPr wrap="square" rtlCol="0">
            <a:spAutoFit/>
          </a:bodyPr>
          <a:lstStyle/>
          <a:p>
            <a:r>
              <a:rPr lang="en-US" sz="2800" b="1" dirty="0">
                <a:latin typeface="Times New Roman" panose="02020603050405020304" pitchFamily="18" charset="0"/>
                <a:cs typeface="Times New Roman" panose="02020603050405020304" pitchFamily="18" charset="0"/>
              </a:rPr>
              <a:t>The Bible – Class 2</a:t>
            </a:r>
          </a:p>
        </p:txBody>
      </p:sp>
      <p:sp>
        <p:nvSpPr>
          <p:cNvPr id="2" name="TextBox 1">
            <a:extLst>
              <a:ext uri="{FF2B5EF4-FFF2-40B4-BE49-F238E27FC236}">
                <a16:creationId xmlns:a16="http://schemas.microsoft.com/office/drawing/2014/main" id="{27D9F82D-4EFD-4CD2-4078-01587D2B1210}"/>
              </a:ext>
            </a:extLst>
          </p:cNvPr>
          <p:cNvSpPr txBox="1"/>
          <p:nvPr/>
        </p:nvSpPr>
        <p:spPr>
          <a:xfrm>
            <a:off x="1106306" y="1251068"/>
            <a:ext cx="9976338" cy="4156010"/>
          </a:xfrm>
          <a:prstGeom prst="rect">
            <a:avLst/>
          </a:prstGeom>
          <a:noFill/>
        </p:spPr>
        <p:txBody>
          <a:bodyPr wrap="square" rtlCol="0">
            <a:spAutoFit/>
          </a:bodyPr>
          <a:lstStyle/>
          <a:p>
            <a:pPr marL="484505" marR="0">
              <a:lnSpc>
                <a:spcPct val="106000"/>
              </a:lnSpc>
              <a:spcBef>
                <a:spcPts val="0"/>
              </a:spcBef>
              <a:spcAft>
                <a:spcPts val="0"/>
              </a:spcAft>
            </a:pPr>
            <a:r>
              <a:rPr lang="en-US" sz="1800" kern="1200" dirty="0">
                <a:solidFill>
                  <a:srgbClr val="000000"/>
                </a:solidFill>
                <a:effectLst/>
                <a:latin typeface="Times New Roman" panose="02020603050405020304" pitchFamily="18" charset="0"/>
                <a:ea typeface="Times New Roman" panose="02020603050405020304" pitchFamily="18" charset="0"/>
              </a:rPr>
              <a:t>Jacob’s name is changed: 				Genesis 32</a:t>
            </a:r>
          </a:p>
          <a:p>
            <a:pPr marL="484505" marR="0">
              <a:lnSpc>
                <a:spcPct val="150000"/>
              </a:lnSpc>
              <a:spcBef>
                <a:spcPts val="0"/>
              </a:spcBef>
              <a:spcAft>
                <a:spcPts val="0"/>
              </a:spcAft>
            </a:pPr>
            <a:r>
              <a:rPr lang="en-US" sz="1800" kern="1200" dirty="0">
                <a:solidFill>
                  <a:srgbClr val="000000"/>
                </a:solidFill>
                <a:effectLst/>
                <a:latin typeface="Times New Roman" panose="02020603050405020304" pitchFamily="18" charset="0"/>
                <a:ea typeface="Times New Roman" panose="02020603050405020304" pitchFamily="18" charset="0"/>
              </a:rPr>
              <a:t>Isaac has a half-brother Ishmael, son of the Egyptian Hagar. From the name Ishmael comes the term Ishmaelite, which refers broadly to </a:t>
            </a:r>
            <a:r>
              <a:rPr lang="en-US" sz="1800" kern="1200" dirty="0" err="1">
                <a:solidFill>
                  <a:srgbClr val="000000"/>
                </a:solidFill>
                <a:effectLst/>
                <a:latin typeface="Times New Roman" panose="02020603050405020304" pitchFamily="18" charset="0"/>
                <a:ea typeface="Times New Roman" panose="02020603050405020304" pitchFamily="18" charset="0"/>
              </a:rPr>
              <a:t>bedouin</a:t>
            </a:r>
            <a:r>
              <a:rPr lang="en-US" sz="1800" kern="1200" dirty="0">
                <a:solidFill>
                  <a:srgbClr val="000000"/>
                </a:solidFill>
                <a:effectLst/>
                <a:latin typeface="Times New Roman" panose="02020603050405020304" pitchFamily="18" charset="0"/>
                <a:ea typeface="Times New Roman" panose="02020603050405020304" pitchFamily="18" charset="0"/>
              </a:rPr>
              <a:t> or desert Arabs. A group of Ishmaelites bring Joseph to Egypt after he is sold to them by his brothers.</a:t>
            </a:r>
          </a:p>
          <a:p>
            <a:pPr marL="484505" marR="0">
              <a:lnSpc>
                <a:spcPct val="150000"/>
              </a:lnSpc>
              <a:spcBef>
                <a:spcPts val="0"/>
              </a:spcBef>
              <a:spcAft>
                <a:spcPts val="0"/>
              </a:spcAft>
            </a:pPr>
            <a:endParaRPr lang="en-US" dirty="0">
              <a:solidFill>
                <a:srgbClr val="000000"/>
              </a:solidFill>
              <a:latin typeface="Times New Roman" panose="02020603050405020304" pitchFamily="18" charset="0"/>
              <a:ea typeface="Times New Roman" panose="02020603050405020304" pitchFamily="18" charset="0"/>
            </a:endParaRPr>
          </a:p>
          <a:p>
            <a:pPr marL="484505" marR="0">
              <a:lnSpc>
                <a:spcPct val="150000"/>
              </a:lnSpc>
              <a:spcBef>
                <a:spcPts val="0"/>
              </a:spcBef>
              <a:spcAft>
                <a:spcPts val="0"/>
              </a:spcAft>
            </a:pPr>
            <a:r>
              <a:rPr lang="en-US" sz="1800" kern="1200" dirty="0">
                <a:solidFill>
                  <a:srgbClr val="000000"/>
                </a:solidFill>
                <a:effectLst/>
                <a:latin typeface="Times New Roman" panose="02020603050405020304" pitchFamily="18" charset="0"/>
                <a:ea typeface="Times New Roman" panose="02020603050405020304" pitchFamily="18" charset="0"/>
              </a:rPr>
              <a:t>While these narratives demonstrate God’s solicitude for Abraham and his heir Israel, it is beginning in Exodus that the relationship is described explicitly as familial: Israel is God’s son (Ex 4: 22– 23). Moses’s speeches in Deuteronomy expand on God’s parental commitment to love Israel.</a:t>
            </a:r>
          </a:p>
          <a:p>
            <a:pPr marL="484505" marR="0">
              <a:lnSpc>
                <a:spcPct val="106000"/>
              </a:lnSpc>
              <a:spcBef>
                <a:spcPts val="0"/>
              </a:spcBef>
              <a:spcAft>
                <a:spcPts val="0"/>
              </a:spcAft>
            </a:pPr>
            <a:endParaRPr lang="en-US" sz="1800" kern="1200" dirty="0">
              <a:solidFill>
                <a:srgbClr val="000000"/>
              </a:solidFill>
              <a:effectLst/>
              <a:latin typeface="Times New Roman" panose="02020603050405020304" pitchFamily="18" charset="0"/>
              <a:ea typeface="Times New Roman" panose="02020603050405020304" pitchFamily="18" charset="0"/>
            </a:endParaRPr>
          </a:p>
          <a:p>
            <a:pPr marL="484505" marR="0">
              <a:lnSpc>
                <a:spcPct val="106000"/>
              </a:lnSpc>
              <a:spcBef>
                <a:spcPts val="0"/>
              </a:spcBef>
              <a:spcAft>
                <a:spcPts val="0"/>
              </a:spcAft>
            </a:pPr>
            <a:r>
              <a:rPr lang="en-US" sz="1800" kern="1200" dirty="0">
                <a:solidFill>
                  <a:srgbClr val="000000"/>
                </a:solidFill>
                <a:effectLst/>
                <a:latin typeface="Times New Roman" panose="02020603050405020304" pitchFamily="18" charset="0"/>
                <a:ea typeface="Times New Roman" panose="02020603050405020304" pitchFamily="18" charset="0"/>
              </a:rPr>
              <a:t>Donald Senior; John Collins; Mary Ann Getty. The Catholic Study Bible (p. 312, 313). Oxford University Press. Kindle Edition. </a:t>
            </a:r>
          </a:p>
        </p:txBody>
      </p:sp>
    </p:spTree>
    <p:extLst>
      <p:ext uri="{BB962C8B-B14F-4D97-AF65-F5344CB8AC3E}">
        <p14:creationId xmlns:p14="http://schemas.microsoft.com/office/powerpoint/2010/main" val="21957228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5E6B3632-31A7-4B9A-9B3B-DAADD1D372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Footer Placeholder 3">
            <a:extLst>
              <a:ext uri="{FF2B5EF4-FFF2-40B4-BE49-F238E27FC236}">
                <a16:creationId xmlns:a16="http://schemas.microsoft.com/office/drawing/2014/main" id="{851679CF-9515-49CC-B573-A3869597F475}"/>
              </a:ext>
            </a:extLst>
          </p:cNvPr>
          <p:cNvSpPr>
            <a:spLocks noGrp="1"/>
          </p:cNvSpPr>
          <p:nvPr>
            <p:ph type="ftr" sz="quarter" idx="11"/>
          </p:nvPr>
        </p:nvSpPr>
        <p:spPr>
          <a:xfrm>
            <a:off x="643466" y="6356350"/>
            <a:ext cx="8677955" cy="365125"/>
          </a:xfrm>
        </p:spPr>
        <p:txBody>
          <a:bodyPr vert="horz" lIns="91440" tIns="45720" rIns="91440" bIns="45720" rtlCol="0" anchor="ctr">
            <a:normAutofit/>
          </a:bodyPr>
          <a:lstStyle/>
          <a:p>
            <a:pPr algn="l">
              <a:lnSpc>
                <a:spcPct val="90000"/>
              </a:lnSpc>
              <a:spcAft>
                <a:spcPts val="600"/>
              </a:spcAft>
            </a:pPr>
            <a:r>
              <a:rPr lang="en-US" sz="1400" kern="1200" dirty="0">
                <a:solidFill>
                  <a:schemeClr val="tx1">
                    <a:tint val="75000"/>
                  </a:schemeClr>
                </a:solidFill>
                <a:latin typeface="Times New Roman" panose="02020603050405020304" pitchFamily="18" charset="0"/>
                <a:cs typeface="Times New Roman" panose="02020603050405020304" pitchFamily="18" charset="0"/>
              </a:rPr>
              <a:t>Buffalo-Pittsburgh Diocese PNCC</a:t>
            </a:r>
            <a:r>
              <a:rPr lang="en-US" sz="900" kern="1200" dirty="0">
                <a:solidFill>
                  <a:schemeClr val="tx1">
                    <a:tint val="75000"/>
                  </a:schemeClr>
                </a:solidFill>
                <a:latin typeface="+mn-lt"/>
                <a:ea typeface="+mn-ea"/>
                <a:cs typeface="+mn-cs"/>
              </a:rPr>
              <a:t>                                                                                      </a:t>
            </a:r>
            <a:r>
              <a:rPr lang="en-US" sz="1400" kern="1200" dirty="0">
                <a:solidFill>
                  <a:schemeClr val="tx1">
                    <a:tint val="75000"/>
                  </a:schemeClr>
                </a:solidFill>
                <a:latin typeface="Times New Roman" panose="02020603050405020304" pitchFamily="18" charset="0"/>
                <a:cs typeface="Times New Roman" panose="02020603050405020304" pitchFamily="18" charset="0"/>
              </a:rPr>
              <a:t>Rev. Dr. D.L. Seekins</a:t>
            </a:r>
          </a:p>
        </p:txBody>
      </p:sp>
      <p:sp>
        <p:nvSpPr>
          <p:cNvPr id="5" name="Slide Number Placeholder 4">
            <a:extLst>
              <a:ext uri="{FF2B5EF4-FFF2-40B4-BE49-F238E27FC236}">
                <a16:creationId xmlns:a16="http://schemas.microsoft.com/office/drawing/2014/main" id="{8F35D8D5-7CBF-4B13-A943-E557497D2208}"/>
              </a:ext>
            </a:extLst>
          </p:cNvPr>
          <p:cNvSpPr>
            <a:spLocks noGrp="1"/>
          </p:cNvSpPr>
          <p:nvPr>
            <p:ph type="sldNum" sz="quarter" idx="12"/>
          </p:nvPr>
        </p:nvSpPr>
        <p:spPr>
          <a:xfrm>
            <a:off x="10617958" y="6356350"/>
            <a:ext cx="967910" cy="365125"/>
          </a:xfrm>
        </p:spPr>
        <p:txBody>
          <a:bodyPr vert="horz" lIns="91440" tIns="45720" rIns="91440" bIns="45720" rtlCol="0" anchor="ctr">
            <a:normAutofit/>
          </a:bodyPr>
          <a:lstStyle/>
          <a:p>
            <a:pPr>
              <a:spcAft>
                <a:spcPts val="600"/>
              </a:spcAft>
            </a:pPr>
            <a:fld id="{13E4AA86-8703-454E-B8CD-5341B2B94ABB}" type="slidenum">
              <a:rPr lang="en-US" smtClean="0"/>
              <a:pPr>
                <a:spcAft>
                  <a:spcPts val="600"/>
                </a:spcAft>
              </a:pPr>
              <a:t>25</a:t>
            </a:fld>
            <a:endParaRPr lang="en-US"/>
          </a:p>
        </p:txBody>
      </p:sp>
      <p:sp>
        <p:nvSpPr>
          <p:cNvPr id="8" name="TextBox 7">
            <a:extLst>
              <a:ext uri="{FF2B5EF4-FFF2-40B4-BE49-F238E27FC236}">
                <a16:creationId xmlns:a16="http://schemas.microsoft.com/office/drawing/2014/main" id="{0445CB6F-C470-81A6-52C7-29DED2955F4A}"/>
              </a:ext>
            </a:extLst>
          </p:cNvPr>
          <p:cNvSpPr txBox="1"/>
          <p:nvPr/>
        </p:nvSpPr>
        <p:spPr>
          <a:xfrm>
            <a:off x="4156968" y="449625"/>
            <a:ext cx="3474755" cy="523220"/>
          </a:xfrm>
          <a:prstGeom prst="rect">
            <a:avLst/>
          </a:prstGeom>
          <a:noFill/>
        </p:spPr>
        <p:txBody>
          <a:bodyPr wrap="square" rtlCol="0">
            <a:spAutoFit/>
          </a:bodyPr>
          <a:lstStyle/>
          <a:p>
            <a:r>
              <a:rPr lang="en-US" sz="2800" b="1" dirty="0">
                <a:latin typeface="Times New Roman" panose="02020603050405020304" pitchFamily="18" charset="0"/>
                <a:cs typeface="Times New Roman" panose="02020603050405020304" pitchFamily="18" charset="0"/>
              </a:rPr>
              <a:t>The Bible – Class 2</a:t>
            </a:r>
          </a:p>
        </p:txBody>
      </p:sp>
      <p:sp>
        <p:nvSpPr>
          <p:cNvPr id="2" name="TextBox 1">
            <a:extLst>
              <a:ext uri="{FF2B5EF4-FFF2-40B4-BE49-F238E27FC236}">
                <a16:creationId xmlns:a16="http://schemas.microsoft.com/office/drawing/2014/main" id="{27D9F82D-4EFD-4CD2-4078-01587D2B1210}"/>
              </a:ext>
            </a:extLst>
          </p:cNvPr>
          <p:cNvSpPr txBox="1"/>
          <p:nvPr/>
        </p:nvSpPr>
        <p:spPr>
          <a:xfrm>
            <a:off x="1106306" y="1251068"/>
            <a:ext cx="9976338" cy="4454938"/>
          </a:xfrm>
          <a:prstGeom prst="rect">
            <a:avLst/>
          </a:prstGeom>
          <a:noFill/>
        </p:spPr>
        <p:txBody>
          <a:bodyPr wrap="square" rtlCol="0">
            <a:spAutoFit/>
          </a:bodyPr>
          <a:lstStyle/>
          <a:p>
            <a:pPr marL="484505" marR="0">
              <a:lnSpc>
                <a:spcPct val="106000"/>
              </a:lnSpc>
              <a:spcBef>
                <a:spcPts val="0"/>
              </a:spcBef>
              <a:spcAft>
                <a:spcPts val="0"/>
              </a:spcAft>
            </a:pPr>
            <a:r>
              <a:rPr lang="en-US" sz="1800" kern="1200" dirty="0">
                <a:solidFill>
                  <a:srgbClr val="000000"/>
                </a:solidFill>
                <a:effectLst/>
                <a:latin typeface="Times New Roman" panose="02020603050405020304" pitchFamily="18" charset="0"/>
                <a:ea typeface="Times New Roman" panose="02020603050405020304" pitchFamily="18" charset="0"/>
              </a:rPr>
              <a:t>	Joseph’s brothers sell him into slavery: 			Genesis 37</a:t>
            </a:r>
          </a:p>
          <a:p>
            <a:pPr marL="484505" marR="0">
              <a:lnSpc>
                <a:spcPct val="15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The account of Joseph’s sale into slavery by his brothers sets the stage for the remainder of the book. The family loyalty demonstrated by the brothers’ indignation over the violation of Dinah dissipates under the weight of their envy over Jacob’s preference for Joseph. For his part, the immature Joseph does not grasp how his brothers would be incited by his favored status, his giving bad reports to their father about them, and his describing of dreams that suggest his superiority. The full significance of his dreams will not become clear until Joseph and his brothers have gained wisdom from their struggles.</a:t>
            </a:r>
          </a:p>
          <a:p>
            <a:pPr marL="484505" marR="0">
              <a:lnSpc>
                <a:spcPct val="106000"/>
              </a:lnSpc>
              <a:spcBef>
                <a:spcPts val="0"/>
              </a:spcBef>
              <a:spcAft>
                <a:spcPts val="0"/>
              </a:spcAft>
            </a:pPr>
            <a:endParaRPr lang="en-US" sz="1800" dirty="0">
              <a:effectLst/>
              <a:latin typeface="Times New Roman" panose="02020603050405020304" pitchFamily="18" charset="0"/>
              <a:ea typeface="Times New Roman" panose="02020603050405020304" pitchFamily="18" charset="0"/>
            </a:endParaRPr>
          </a:p>
          <a:p>
            <a:pPr marL="484505" marR="0">
              <a:lnSpc>
                <a:spcPct val="106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Donald Senior; John Collins; Mary Ann Getty. The Catholic Study Bible (p. 325). Oxford University Press. Kindle Edition. . </a:t>
            </a:r>
          </a:p>
          <a:p>
            <a:pPr marL="484505" marR="0">
              <a:lnSpc>
                <a:spcPct val="106000"/>
              </a:lnSpc>
              <a:spcBef>
                <a:spcPts val="0"/>
              </a:spcBef>
              <a:spcAft>
                <a:spcPts val="0"/>
              </a:spcAft>
            </a:pPr>
            <a:r>
              <a:rPr lang="en-US" sz="1800" kern="1200" dirty="0">
                <a:solidFill>
                  <a:srgbClr val="000000"/>
                </a:solidFill>
                <a:effectLst/>
                <a:latin typeface="Times New Roman" panose="02020603050405020304" pitchFamily="18" charset="0"/>
                <a:ea typeface="Times New Roman" panose="02020603050405020304" pitchFamily="18" charset="0"/>
              </a:rPr>
              <a:t>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248976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5E6B3632-31A7-4B9A-9B3B-DAADD1D372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Footer Placeholder 3">
            <a:extLst>
              <a:ext uri="{FF2B5EF4-FFF2-40B4-BE49-F238E27FC236}">
                <a16:creationId xmlns:a16="http://schemas.microsoft.com/office/drawing/2014/main" id="{851679CF-9515-49CC-B573-A3869597F475}"/>
              </a:ext>
            </a:extLst>
          </p:cNvPr>
          <p:cNvSpPr>
            <a:spLocks noGrp="1"/>
          </p:cNvSpPr>
          <p:nvPr>
            <p:ph type="ftr" sz="quarter" idx="11"/>
          </p:nvPr>
        </p:nvSpPr>
        <p:spPr>
          <a:xfrm>
            <a:off x="643466" y="6356350"/>
            <a:ext cx="8677955" cy="365125"/>
          </a:xfrm>
        </p:spPr>
        <p:txBody>
          <a:bodyPr vert="horz" lIns="91440" tIns="45720" rIns="91440" bIns="45720" rtlCol="0" anchor="ctr">
            <a:normAutofit/>
          </a:bodyPr>
          <a:lstStyle/>
          <a:p>
            <a:pPr algn="l">
              <a:lnSpc>
                <a:spcPct val="90000"/>
              </a:lnSpc>
              <a:spcAft>
                <a:spcPts val="600"/>
              </a:spcAft>
            </a:pPr>
            <a:r>
              <a:rPr lang="en-US" sz="1400" kern="1200" dirty="0">
                <a:solidFill>
                  <a:schemeClr val="tx1">
                    <a:tint val="75000"/>
                  </a:schemeClr>
                </a:solidFill>
                <a:latin typeface="Times New Roman" panose="02020603050405020304" pitchFamily="18" charset="0"/>
                <a:cs typeface="Times New Roman" panose="02020603050405020304" pitchFamily="18" charset="0"/>
              </a:rPr>
              <a:t>Buffalo-Pittsburgh Diocese PNCC</a:t>
            </a:r>
            <a:r>
              <a:rPr lang="en-US" sz="900" kern="1200" dirty="0">
                <a:solidFill>
                  <a:schemeClr val="tx1">
                    <a:tint val="75000"/>
                  </a:schemeClr>
                </a:solidFill>
                <a:latin typeface="+mn-lt"/>
                <a:ea typeface="+mn-ea"/>
                <a:cs typeface="+mn-cs"/>
              </a:rPr>
              <a:t>                                                                                      </a:t>
            </a:r>
            <a:r>
              <a:rPr lang="en-US" sz="1400" kern="1200" dirty="0">
                <a:solidFill>
                  <a:schemeClr val="tx1">
                    <a:tint val="75000"/>
                  </a:schemeClr>
                </a:solidFill>
                <a:latin typeface="Times New Roman" panose="02020603050405020304" pitchFamily="18" charset="0"/>
                <a:cs typeface="Times New Roman" panose="02020603050405020304" pitchFamily="18" charset="0"/>
              </a:rPr>
              <a:t>Rev. Dr. D.L. Seekins</a:t>
            </a:r>
          </a:p>
        </p:txBody>
      </p:sp>
      <p:sp>
        <p:nvSpPr>
          <p:cNvPr id="5" name="Slide Number Placeholder 4">
            <a:extLst>
              <a:ext uri="{FF2B5EF4-FFF2-40B4-BE49-F238E27FC236}">
                <a16:creationId xmlns:a16="http://schemas.microsoft.com/office/drawing/2014/main" id="{8F35D8D5-7CBF-4B13-A943-E557497D2208}"/>
              </a:ext>
            </a:extLst>
          </p:cNvPr>
          <p:cNvSpPr>
            <a:spLocks noGrp="1"/>
          </p:cNvSpPr>
          <p:nvPr>
            <p:ph type="sldNum" sz="quarter" idx="12"/>
          </p:nvPr>
        </p:nvSpPr>
        <p:spPr>
          <a:xfrm>
            <a:off x="10617958" y="6356350"/>
            <a:ext cx="967910" cy="365125"/>
          </a:xfrm>
        </p:spPr>
        <p:txBody>
          <a:bodyPr vert="horz" lIns="91440" tIns="45720" rIns="91440" bIns="45720" rtlCol="0" anchor="ctr">
            <a:normAutofit/>
          </a:bodyPr>
          <a:lstStyle/>
          <a:p>
            <a:pPr>
              <a:spcAft>
                <a:spcPts val="600"/>
              </a:spcAft>
            </a:pPr>
            <a:fld id="{13E4AA86-8703-454E-B8CD-5341B2B94ABB}" type="slidenum">
              <a:rPr lang="en-US" smtClean="0"/>
              <a:pPr>
                <a:spcAft>
                  <a:spcPts val="600"/>
                </a:spcAft>
              </a:pPr>
              <a:t>26</a:t>
            </a:fld>
            <a:endParaRPr lang="en-US"/>
          </a:p>
        </p:txBody>
      </p:sp>
      <p:sp>
        <p:nvSpPr>
          <p:cNvPr id="8" name="TextBox 7">
            <a:extLst>
              <a:ext uri="{FF2B5EF4-FFF2-40B4-BE49-F238E27FC236}">
                <a16:creationId xmlns:a16="http://schemas.microsoft.com/office/drawing/2014/main" id="{0445CB6F-C470-81A6-52C7-29DED2955F4A}"/>
              </a:ext>
            </a:extLst>
          </p:cNvPr>
          <p:cNvSpPr txBox="1"/>
          <p:nvPr/>
        </p:nvSpPr>
        <p:spPr>
          <a:xfrm>
            <a:off x="4156968" y="449625"/>
            <a:ext cx="3474755" cy="523220"/>
          </a:xfrm>
          <a:prstGeom prst="rect">
            <a:avLst/>
          </a:prstGeom>
          <a:noFill/>
        </p:spPr>
        <p:txBody>
          <a:bodyPr wrap="square" rtlCol="0">
            <a:spAutoFit/>
          </a:bodyPr>
          <a:lstStyle/>
          <a:p>
            <a:r>
              <a:rPr lang="en-US" sz="2800" b="1" dirty="0">
                <a:latin typeface="Times New Roman" panose="02020603050405020304" pitchFamily="18" charset="0"/>
                <a:cs typeface="Times New Roman" panose="02020603050405020304" pitchFamily="18" charset="0"/>
              </a:rPr>
              <a:t>The Bible – Class 2</a:t>
            </a:r>
          </a:p>
        </p:txBody>
      </p:sp>
      <p:sp>
        <p:nvSpPr>
          <p:cNvPr id="2" name="TextBox 1">
            <a:extLst>
              <a:ext uri="{FF2B5EF4-FFF2-40B4-BE49-F238E27FC236}">
                <a16:creationId xmlns:a16="http://schemas.microsoft.com/office/drawing/2014/main" id="{27D9F82D-4EFD-4CD2-4078-01587D2B1210}"/>
              </a:ext>
            </a:extLst>
          </p:cNvPr>
          <p:cNvSpPr txBox="1"/>
          <p:nvPr/>
        </p:nvSpPr>
        <p:spPr>
          <a:xfrm>
            <a:off x="1106306" y="1251068"/>
            <a:ext cx="9976338" cy="4805739"/>
          </a:xfrm>
          <a:prstGeom prst="rect">
            <a:avLst/>
          </a:prstGeom>
          <a:noFill/>
        </p:spPr>
        <p:txBody>
          <a:bodyPr wrap="square" rtlCol="0">
            <a:spAutoFit/>
          </a:bodyPr>
          <a:lstStyle/>
          <a:p>
            <a:pPr marL="484505" marR="0">
              <a:lnSpc>
                <a:spcPct val="106000"/>
              </a:lnSpc>
              <a:spcBef>
                <a:spcPts val="0"/>
              </a:spcBef>
              <a:spcAft>
                <a:spcPts val="0"/>
              </a:spcAft>
            </a:pPr>
            <a:r>
              <a:rPr lang="en-US" sz="1800" kern="1200" dirty="0">
                <a:solidFill>
                  <a:srgbClr val="000000"/>
                </a:solidFill>
                <a:effectLst/>
                <a:latin typeface="Times New Roman" panose="02020603050405020304" pitchFamily="18" charset="0"/>
                <a:ea typeface="Times New Roman" panose="02020603050405020304" pitchFamily="18" charset="0"/>
              </a:rPr>
              <a:t>Joseph becomes a ruler: 				Genesis 39-41</a:t>
            </a:r>
            <a:endParaRPr lang="en-US" sz="1800" dirty="0">
              <a:effectLst/>
              <a:latin typeface="Times New Roman" panose="02020603050405020304" pitchFamily="18" charset="0"/>
              <a:ea typeface="Times New Roman" panose="02020603050405020304" pitchFamily="18" charset="0"/>
            </a:endParaRPr>
          </a:p>
          <a:p>
            <a:pPr marL="0" marR="0">
              <a:lnSpc>
                <a:spcPct val="150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The Lord’s covenant blessing and the protection promised to Jacob has extended to Joseph, and because of him Potiphar’s household flourishes. Joseph is “well-built and handsome” (39: 6), which was understood as a sign of divine favor. But when his appearance attracts the attention of his master’s wife, his character is tested by her adulterous proposition. He refuses, citing the loyalty he owes his master. Yet, because of the wife’s false accusations against him, Joseph is thrown in jail.</a:t>
            </a:r>
          </a:p>
          <a:p>
            <a:pPr marL="0" marR="0">
              <a:lnSpc>
                <a:spcPct val="150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Upon hearing Joseph’s interpretations, Pharaoh recognizes that Joseph is endowed with the spirit of God and places him in charge of his household to prepare for the great famine portended by his dreams.</a:t>
            </a:r>
          </a:p>
          <a:p>
            <a:pPr marL="0" marR="0">
              <a:lnSpc>
                <a:spcPct val="150000"/>
              </a:lnSpc>
              <a:spcBef>
                <a:spcPts val="0"/>
              </a:spcBef>
              <a:spcAft>
                <a:spcPts val="800"/>
              </a:spcAft>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50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Donald Senior; John Collins; Mary Ann Getty. The Catholic Study Bible (pp. 327-328). Oxford University Press. Kindle Edition. </a:t>
            </a:r>
          </a:p>
        </p:txBody>
      </p:sp>
    </p:spTree>
    <p:extLst>
      <p:ext uri="{BB962C8B-B14F-4D97-AF65-F5344CB8AC3E}">
        <p14:creationId xmlns:p14="http://schemas.microsoft.com/office/powerpoint/2010/main" val="21884400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5E6B3632-31A7-4B9A-9B3B-DAADD1D372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Footer Placeholder 3">
            <a:extLst>
              <a:ext uri="{FF2B5EF4-FFF2-40B4-BE49-F238E27FC236}">
                <a16:creationId xmlns:a16="http://schemas.microsoft.com/office/drawing/2014/main" id="{851679CF-9515-49CC-B573-A3869597F475}"/>
              </a:ext>
            </a:extLst>
          </p:cNvPr>
          <p:cNvSpPr>
            <a:spLocks noGrp="1"/>
          </p:cNvSpPr>
          <p:nvPr>
            <p:ph type="ftr" sz="quarter" idx="11"/>
          </p:nvPr>
        </p:nvSpPr>
        <p:spPr>
          <a:xfrm>
            <a:off x="643466" y="6356350"/>
            <a:ext cx="8677955" cy="365125"/>
          </a:xfrm>
        </p:spPr>
        <p:txBody>
          <a:bodyPr vert="horz" lIns="91440" tIns="45720" rIns="91440" bIns="45720" rtlCol="0" anchor="ctr">
            <a:normAutofit/>
          </a:bodyPr>
          <a:lstStyle/>
          <a:p>
            <a:pPr algn="l">
              <a:lnSpc>
                <a:spcPct val="90000"/>
              </a:lnSpc>
              <a:spcAft>
                <a:spcPts val="600"/>
              </a:spcAft>
            </a:pPr>
            <a:r>
              <a:rPr lang="en-US" sz="1400" kern="1200" dirty="0">
                <a:solidFill>
                  <a:schemeClr val="tx1">
                    <a:tint val="75000"/>
                  </a:schemeClr>
                </a:solidFill>
                <a:latin typeface="Times New Roman" panose="02020603050405020304" pitchFamily="18" charset="0"/>
                <a:cs typeface="Times New Roman" panose="02020603050405020304" pitchFamily="18" charset="0"/>
              </a:rPr>
              <a:t>Buffalo-Pittsburgh Diocese PNCC</a:t>
            </a:r>
            <a:r>
              <a:rPr lang="en-US" sz="900" kern="1200" dirty="0">
                <a:solidFill>
                  <a:schemeClr val="tx1">
                    <a:tint val="75000"/>
                  </a:schemeClr>
                </a:solidFill>
                <a:latin typeface="+mn-lt"/>
                <a:ea typeface="+mn-ea"/>
                <a:cs typeface="+mn-cs"/>
              </a:rPr>
              <a:t>                                                                                      </a:t>
            </a:r>
            <a:r>
              <a:rPr lang="en-US" sz="1400" kern="1200" dirty="0">
                <a:solidFill>
                  <a:schemeClr val="tx1">
                    <a:tint val="75000"/>
                  </a:schemeClr>
                </a:solidFill>
                <a:latin typeface="Times New Roman" panose="02020603050405020304" pitchFamily="18" charset="0"/>
                <a:cs typeface="Times New Roman" panose="02020603050405020304" pitchFamily="18" charset="0"/>
              </a:rPr>
              <a:t>Rev. Dr. D.L. Seekins</a:t>
            </a:r>
          </a:p>
        </p:txBody>
      </p:sp>
      <p:sp>
        <p:nvSpPr>
          <p:cNvPr id="5" name="Slide Number Placeholder 4">
            <a:extLst>
              <a:ext uri="{FF2B5EF4-FFF2-40B4-BE49-F238E27FC236}">
                <a16:creationId xmlns:a16="http://schemas.microsoft.com/office/drawing/2014/main" id="{8F35D8D5-7CBF-4B13-A943-E557497D2208}"/>
              </a:ext>
            </a:extLst>
          </p:cNvPr>
          <p:cNvSpPr>
            <a:spLocks noGrp="1"/>
          </p:cNvSpPr>
          <p:nvPr>
            <p:ph type="sldNum" sz="quarter" idx="12"/>
          </p:nvPr>
        </p:nvSpPr>
        <p:spPr>
          <a:xfrm>
            <a:off x="10617958" y="6356350"/>
            <a:ext cx="967910" cy="365125"/>
          </a:xfrm>
        </p:spPr>
        <p:txBody>
          <a:bodyPr vert="horz" lIns="91440" tIns="45720" rIns="91440" bIns="45720" rtlCol="0" anchor="ctr">
            <a:normAutofit/>
          </a:bodyPr>
          <a:lstStyle/>
          <a:p>
            <a:pPr>
              <a:spcAft>
                <a:spcPts val="600"/>
              </a:spcAft>
            </a:pPr>
            <a:fld id="{13E4AA86-8703-454E-B8CD-5341B2B94ABB}" type="slidenum">
              <a:rPr lang="en-US" smtClean="0"/>
              <a:pPr>
                <a:spcAft>
                  <a:spcPts val="600"/>
                </a:spcAft>
              </a:pPr>
              <a:t>27</a:t>
            </a:fld>
            <a:endParaRPr lang="en-US"/>
          </a:p>
        </p:txBody>
      </p:sp>
      <p:sp>
        <p:nvSpPr>
          <p:cNvPr id="8" name="TextBox 7">
            <a:extLst>
              <a:ext uri="{FF2B5EF4-FFF2-40B4-BE49-F238E27FC236}">
                <a16:creationId xmlns:a16="http://schemas.microsoft.com/office/drawing/2014/main" id="{0445CB6F-C470-81A6-52C7-29DED2955F4A}"/>
              </a:ext>
            </a:extLst>
          </p:cNvPr>
          <p:cNvSpPr txBox="1"/>
          <p:nvPr/>
        </p:nvSpPr>
        <p:spPr>
          <a:xfrm>
            <a:off x="4156968" y="449625"/>
            <a:ext cx="3474755" cy="523220"/>
          </a:xfrm>
          <a:prstGeom prst="rect">
            <a:avLst/>
          </a:prstGeom>
          <a:noFill/>
        </p:spPr>
        <p:txBody>
          <a:bodyPr wrap="square" rtlCol="0">
            <a:spAutoFit/>
          </a:bodyPr>
          <a:lstStyle/>
          <a:p>
            <a:r>
              <a:rPr lang="en-US" sz="2800" b="1" dirty="0">
                <a:latin typeface="Times New Roman" panose="02020603050405020304" pitchFamily="18" charset="0"/>
                <a:cs typeface="Times New Roman" panose="02020603050405020304" pitchFamily="18" charset="0"/>
              </a:rPr>
              <a:t>The Bible – Class 2</a:t>
            </a:r>
          </a:p>
        </p:txBody>
      </p:sp>
      <p:sp>
        <p:nvSpPr>
          <p:cNvPr id="2" name="TextBox 1">
            <a:extLst>
              <a:ext uri="{FF2B5EF4-FFF2-40B4-BE49-F238E27FC236}">
                <a16:creationId xmlns:a16="http://schemas.microsoft.com/office/drawing/2014/main" id="{27D9F82D-4EFD-4CD2-4078-01587D2B1210}"/>
              </a:ext>
            </a:extLst>
          </p:cNvPr>
          <p:cNvSpPr txBox="1"/>
          <p:nvPr/>
        </p:nvSpPr>
        <p:spPr>
          <a:xfrm>
            <a:off x="1106306" y="1251068"/>
            <a:ext cx="9976338" cy="3157852"/>
          </a:xfrm>
          <a:prstGeom prst="rect">
            <a:avLst/>
          </a:prstGeom>
          <a:noFill/>
        </p:spPr>
        <p:txBody>
          <a:bodyPr wrap="square" rtlCol="0">
            <a:spAutoFit/>
          </a:bodyPr>
          <a:lstStyle/>
          <a:p>
            <a:pPr marL="484505" marR="0">
              <a:lnSpc>
                <a:spcPct val="106000"/>
              </a:lnSpc>
              <a:spcBef>
                <a:spcPts val="0"/>
              </a:spcBef>
              <a:spcAft>
                <a:spcPts val="0"/>
              </a:spcAft>
            </a:pPr>
            <a:r>
              <a:rPr lang="en-US" sz="1800" kern="1200" dirty="0">
                <a:solidFill>
                  <a:srgbClr val="000000"/>
                </a:solidFill>
                <a:effectLst/>
                <a:latin typeface="Times New Roman" panose="02020603050405020304" pitchFamily="18" charset="0"/>
                <a:ea typeface="Times New Roman" panose="02020603050405020304" pitchFamily="18" charset="0"/>
              </a:rPr>
              <a:t>Joseph becomes a ruler: 				Genesis 39-41</a:t>
            </a:r>
          </a:p>
          <a:p>
            <a:pPr marL="484505">
              <a:lnSpc>
                <a:spcPct val="150000"/>
              </a:lnSpc>
            </a:pPr>
            <a:r>
              <a:rPr lang="en-US" sz="1800" dirty="0">
                <a:effectLst/>
                <a:latin typeface="Times New Roman" panose="02020603050405020304" pitchFamily="18" charset="0"/>
                <a:ea typeface="Times New Roman" panose="02020603050405020304" pitchFamily="18" charset="0"/>
              </a:rPr>
              <a:t>Despite Joseph’s personal success in Pharaoh’s service, within the larger story the situation verges on catastrophic, for the beloved son of Jacob seems at risk to abandon his family identity by becoming an Egyptian. He receives an Egyptian name, </a:t>
            </a:r>
            <a:r>
              <a:rPr lang="en-US" sz="1800" dirty="0" err="1">
                <a:effectLst/>
                <a:latin typeface="Times New Roman" panose="02020603050405020304" pitchFamily="18" charset="0"/>
                <a:ea typeface="Times New Roman" panose="02020603050405020304" pitchFamily="18" charset="0"/>
              </a:rPr>
              <a:t>Zaphenath-paneah</a:t>
            </a:r>
            <a:r>
              <a:rPr lang="en-US" sz="1800" dirty="0">
                <a:effectLst/>
                <a:latin typeface="Times New Roman" panose="02020603050405020304" pitchFamily="18" charset="0"/>
                <a:ea typeface="Times New Roman" panose="02020603050405020304" pitchFamily="18" charset="0"/>
              </a:rPr>
              <a:t>. Conflicting with the explicit commands of Abraham and Isaac that their sons marry within their own people, Joseph takes an Egyptian wife, </a:t>
            </a:r>
            <a:r>
              <a:rPr lang="en-US" sz="1800" dirty="0" err="1">
                <a:effectLst/>
                <a:latin typeface="Times New Roman" panose="02020603050405020304" pitchFamily="18" charset="0"/>
                <a:ea typeface="Times New Roman" panose="02020603050405020304" pitchFamily="18" charset="0"/>
              </a:rPr>
              <a:t>Asenath</a:t>
            </a:r>
            <a:r>
              <a:rPr lang="en-US" sz="1800" dirty="0">
                <a:effectLst/>
                <a:latin typeface="Times New Roman" panose="02020603050405020304" pitchFamily="18" charset="0"/>
                <a:ea typeface="Times New Roman" panose="02020603050405020304" pitchFamily="18" charset="0"/>
              </a:rPr>
              <a:t>, by whom he has two sons: first Manasseh, and then Ephraim.</a:t>
            </a:r>
          </a:p>
          <a:p>
            <a:pPr marL="484505" marR="0">
              <a:lnSpc>
                <a:spcPct val="150000"/>
              </a:lnSpc>
              <a:spcBef>
                <a:spcPts val="0"/>
              </a:spcBef>
              <a:spcAft>
                <a:spcPts val="0"/>
              </a:spcAft>
            </a:pPr>
            <a:r>
              <a:rPr lang="en-US" sz="1600" i="1" dirty="0">
                <a:effectLst/>
                <a:latin typeface="Times New Roman" panose="02020603050405020304" pitchFamily="18" charset="0"/>
                <a:ea typeface="Times New Roman" panose="02020603050405020304" pitchFamily="18" charset="0"/>
              </a:rPr>
              <a:t>Donald Senior; John Collins; Mary Ann Getty. The Catholic Study Bible (p. 331). Oxford University Press. Kindle Edition. </a:t>
            </a:r>
          </a:p>
        </p:txBody>
      </p:sp>
    </p:spTree>
    <p:extLst>
      <p:ext uri="{BB962C8B-B14F-4D97-AF65-F5344CB8AC3E}">
        <p14:creationId xmlns:p14="http://schemas.microsoft.com/office/powerpoint/2010/main" val="32197684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5E6B3632-31A7-4B9A-9B3B-DAADD1D372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Footer Placeholder 3">
            <a:extLst>
              <a:ext uri="{FF2B5EF4-FFF2-40B4-BE49-F238E27FC236}">
                <a16:creationId xmlns:a16="http://schemas.microsoft.com/office/drawing/2014/main" id="{851679CF-9515-49CC-B573-A3869597F475}"/>
              </a:ext>
            </a:extLst>
          </p:cNvPr>
          <p:cNvSpPr>
            <a:spLocks noGrp="1"/>
          </p:cNvSpPr>
          <p:nvPr>
            <p:ph type="ftr" sz="quarter" idx="11"/>
          </p:nvPr>
        </p:nvSpPr>
        <p:spPr>
          <a:xfrm>
            <a:off x="643466" y="6356350"/>
            <a:ext cx="8677955" cy="365125"/>
          </a:xfrm>
        </p:spPr>
        <p:txBody>
          <a:bodyPr vert="horz" lIns="91440" tIns="45720" rIns="91440" bIns="45720" rtlCol="0" anchor="ctr">
            <a:normAutofit/>
          </a:bodyPr>
          <a:lstStyle/>
          <a:p>
            <a:pPr algn="l">
              <a:lnSpc>
                <a:spcPct val="90000"/>
              </a:lnSpc>
              <a:spcAft>
                <a:spcPts val="600"/>
              </a:spcAft>
            </a:pPr>
            <a:r>
              <a:rPr lang="en-US" sz="1400" kern="1200" dirty="0">
                <a:solidFill>
                  <a:schemeClr val="tx1">
                    <a:tint val="75000"/>
                  </a:schemeClr>
                </a:solidFill>
                <a:latin typeface="Times New Roman" panose="02020603050405020304" pitchFamily="18" charset="0"/>
                <a:cs typeface="Times New Roman" panose="02020603050405020304" pitchFamily="18" charset="0"/>
              </a:rPr>
              <a:t>Buffalo-Pittsburgh Diocese PNCC</a:t>
            </a:r>
            <a:r>
              <a:rPr lang="en-US" sz="900" kern="1200" dirty="0">
                <a:solidFill>
                  <a:schemeClr val="tx1">
                    <a:tint val="75000"/>
                  </a:schemeClr>
                </a:solidFill>
                <a:latin typeface="+mn-lt"/>
                <a:ea typeface="+mn-ea"/>
                <a:cs typeface="+mn-cs"/>
              </a:rPr>
              <a:t>                                                                                      </a:t>
            </a:r>
            <a:r>
              <a:rPr lang="en-US" sz="1400" kern="1200" dirty="0">
                <a:solidFill>
                  <a:schemeClr val="tx1">
                    <a:tint val="75000"/>
                  </a:schemeClr>
                </a:solidFill>
                <a:latin typeface="Times New Roman" panose="02020603050405020304" pitchFamily="18" charset="0"/>
                <a:cs typeface="Times New Roman" panose="02020603050405020304" pitchFamily="18" charset="0"/>
              </a:rPr>
              <a:t>Rev. Dr. D.L. Seekins</a:t>
            </a:r>
          </a:p>
        </p:txBody>
      </p:sp>
      <p:sp>
        <p:nvSpPr>
          <p:cNvPr id="5" name="Slide Number Placeholder 4">
            <a:extLst>
              <a:ext uri="{FF2B5EF4-FFF2-40B4-BE49-F238E27FC236}">
                <a16:creationId xmlns:a16="http://schemas.microsoft.com/office/drawing/2014/main" id="{8F35D8D5-7CBF-4B13-A943-E557497D2208}"/>
              </a:ext>
            </a:extLst>
          </p:cNvPr>
          <p:cNvSpPr>
            <a:spLocks noGrp="1"/>
          </p:cNvSpPr>
          <p:nvPr>
            <p:ph type="sldNum" sz="quarter" idx="12"/>
          </p:nvPr>
        </p:nvSpPr>
        <p:spPr>
          <a:xfrm>
            <a:off x="10617958" y="6356350"/>
            <a:ext cx="967910" cy="365125"/>
          </a:xfrm>
        </p:spPr>
        <p:txBody>
          <a:bodyPr vert="horz" lIns="91440" tIns="45720" rIns="91440" bIns="45720" rtlCol="0" anchor="ctr">
            <a:normAutofit/>
          </a:bodyPr>
          <a:lstStyle/>
          <a:p>
            <a:pPr>
              <a:spcAft>
                <a:spcPts val="600"/>
              </a:spcAft>
            </a:pPr>
            <a:fld id="{13E4AA86-8703-454E-B8CD-5341B2B94ABB}" type="slidenum">
              <a:rPr lang="en-US" smtClean="0"/>
              <a:pPr>
                <a:spcAft>
                  <a:spcPts val="600"/>
                </a:spcAft>
              </a:pPr>
              <a:t>28</a:t>
            </a:fld>
            <a:endParaRPr lang="en-US"/>
          </a:p>
        </p:txBody>
      </p:sp>
      <p:sp>
        <p:nvSpPr>
          <p:cNvPr id="8" name="TextBox 7">
            <a:extLst>
              <a:ext uri="{FF2B5EF4-FFF2-40B4-BE49-F238E27FC236}">
                <a16:creationId xmlns:a16="http://schemas.microsoft.com/office/drawing/2014/main" id="{0445CB6F-C470-81A6-52C7-29DED2955F4A}"/>
              </a:ext>
            </a:extLst>
          </p:cNvPr>
          <p:cNvSpPr txBox="1"/>
          <p:nvPr/>
        </p:nvSpPr>
        <p:spPr>
          <a:xfrm>
            <a:off x="4156968" y="449625"/>
            <a:ext cx="3474755" cy="523220"/>
          </a:xfrm>
          <a:prstGeom prst="rect">
            <a:avLst/>
          </a:prstGeom>
          <a:noFill/>
        </p:spPr>
        <p:txBody>
          <a:bodyPr wrap="square" rtlCol="0">
            <a:spAutoFit/>
          </a:bodyPr>
          <a:lstStyle/>
          <a:p>
            <a:r>
              <a:rPr lang="en-US" sz="2800" b="1" dirty="0">
                <a:latin typeface="Times New Roman" panose="02020603050405020304" pitchFamily="18" charset="0"/>
                <a:cs typeface="Times New Roman" panose="02020603050405020304" pitchFamily="18" charset="0"/>
              </a:rPr>
              <a:t>The Bible – Class 2</a:t>
            </a:r>
          </a:p>
        </p:txBody>
      </p:sp>
      <p:sp>
        <p:nvSpPr>
          <p:cNvPr id="2" name="TextBox 1">
            <a:extLst>
              <a:ext uri="{FF2B5EF4-FFF2-40B4-BE49-F238E27FC236}">
                <a16:creationId xmlns:a16="http://schemas.microsoft.com/office/drawing/2014/main" id="{27D9F82D-4EFD-4CD2-4078-01587D2B1210}"/>
              </a:ext>
            </a:extLst>
          </p:cNvPr>
          <p:cNvSpPr txBox="1"/>
          <p:nvPr/>
        </p:nvSpPr>
        <p:spPr>
          <a:xfrm>
            <a:off x="1106306" y="1251068"/>
            <a:ext cx="9976338" cy="3984296"/>
          </a:xfrm>
          <a:prstGeom prst="rect">
            <a:avLst/>
          </a:prstGeom>
          <a:noFill/>
        </p:spPr>
        <p:txBody>
          <a:bodyPr wrap="square" rtlCol="0">
            <a:spAutoFit/>
          </a:bodyPr>
          <a:lstStyle/>
          <a:p>
            <a:pPr marL="484505" marR="0">
              <a:lnSpc>
                <a:spcPct val="106000"/>
              </a:lnSpc>
              <a:spcBef>
                <a:spcPts val="0"/>
              </a:spcBef>
              <a:spcAft>
                <a:spcPts val="0"/>
              </a:spcAft>
            </a:pPr>
            <a:r>
              <a:rPr lang="en-US" sz="1800" kern="1200" dirty="0">
                <a:solidFill>
                  <a:srgbClr val="000000"/>
                </a:solidFill>
                <a:effectLst/>
                <a:latin typeface="Times New Roman" panose="02020603050405020304" pitchFamily="18" charset="0"/>
                <a:ea typeface="Times New Roman" panose="02020603050405020304" pitchFamily="18" charset="0"/>
              </a:rPr>
              <a:t>Joseph becomes a ruler: 				Genesis 39-41</a:t>
            </a:r>
          </a:p>
          <a:p>
            <a:pPr marL="484505" marR="0">
              <a:lnSpc>
                <a:spcPct val="15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Concerning the question of which of Leah’s first four sons will be accorded firstborn status, the content of the poetry reflects the narrative. Based on both the length and content of the passages, it is clear that Judah and Joseph are accorded firstborn status, as is reflected in Israelite history. In Israelite history, the Southern Kingdom is known as Judah, and the Northern Kingdom can be referred to as Ephraim or Joseph, as well as Israel.</a:t>
            </a:r>
          </a:p>
          <a:p>
            <a:pPr marL="484505" marR="0">
              <a:lnSpc>
                <a:spcPct val="150000"/>
              </a:lnSpc>
              <a:spcBef>
                <a:spcPts val="0"/>
              </a:spcBef>
              <a:spcAft>
                <a:spcPts val="0"/>
              </a:spcAft>
            </a:pPr>
            <a:endParaRPr lang="en-US" sz="1800" dirty="0">
              <a:effectLst/>
              <a:latin typeface="Times New Roman" panose="02020603050405020304" pitchFamily="18" charset="0"/>
              <a:ea typeface="Times New Roman" panose="02020603050405020304" pitchFamily="18" charset="0"/>
            </a:endParaRPr>
          </a:p>
          <a:p>
            <a:pPr marL="484505" marR="0">
              <a:lnSpc>
                <a:spcPct val="150000"/>
              </a:lnSpc>
              <a:spcBef>
                <a:spcPts val="0"/>
              </a:spcBef>
              <a:spcAft>
                <a:spcPts val="0"/>
              </a:spcAft>
            </a:pPr>
            <a:r>
              <a:rPr lang="en-US" sz="1600" i="1" dirty="0">
                <a:effectLst/>
                <a:latin typeface="Times New Roman" panose="02020603050405020304" pitchFamily="18" charset="0"/>
                <a:ea typeface="Times New Roman" panose="02020603050405020304" pitchFamily="18" charset="0"/>
              </a:rPr>
              <a:t>Donald Senior; John Collins; Mary Ann Getty. The Catholic Study Bible (p. 331). Oxford University Press. Kindle Edition. </a:t>
            </a:r>
          </a:p>
          <a:p>
            <a:pPr marL="484505" marR="0">
              <a:lnSpc>
                <a:spcPct val="106000"/>
              </a:lnSpc>
              <a:spcBef>
                <a:spcPts val="0"/>
              </a:spcBef>
              <a:spcAft>
                <a:spcPts val="0"/>
              </a:spcAft>
            </a:pPr>
            <a:endParaRPr lang="en-US" sz="1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692556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5E6B3632-31A7-4B9A-9B3B-DAADD1D372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Footer Placeholder 3">
            <a:extLst>
              <a:ext uri="{FF2B5EF4-FFF2-40B4-BE49-F238E27FC236}">
                <a16:creationId xmlns:a16="http://schemas.microsoft.com/office/drawing/2014/main" id="{851679CF-9515-49CC-B573-A3869597F475}"/>
              </a:ext>
            </a:extLst>
          </p:cNvPr>
          <p:cNvSpPr>
            <a:spLocks noGrp="1"/>
          </p:cNvSpPr>
          <p:nvPr>
            <p:ph type="ftr" sz="quarter" idx="11"/>
          </p:nvPr>
        </p:nvSpPr>
        <p:spPr>
          <a:xfrm>
            <a:off x="643466" y="6356350"/>
            <a:ext cx="8677955" cy="365125"/>
          </a:xfrm>
        </p:spPr>
        <p:txBody>
          <a:bodyPr vert="horz" lIns="91440" tIns="45720" rIns="91440" bIns="45720" rtlCol="0" anchor="ctr">
            <a:normAutofit/>
          </a:bodyPr>
          <a:lstStyle/>
          <a:p>
            <a:pPr algn="l">
              <a:lnSpc>
                <a:spcPct val="90000"/>
              </a:lnSpc>
              <a:spcAft>
                <a:spcPts val="600"/>
              </a:spcAft>
            </a:pPr>
            <a:r>
              <a:rPr lang="en-US" sz="1400" kern="1200" dirty="0">
                <a:solidFill>
                  <a:schemeClr val="tx1">
                    <a:tint val="75000"/>
                  </a:schemeClr>
                </a:solidFill>
                <a:latin typeface="Times New Roman" panose="02020603050405020304" pitchFamily="18" charset="0"/>
                <a:cs typeface="Times New Roman" panose="02020603050405020304" pitchFamily="18" charset="0"/>
              </a:rPr>
              <a:t>Buffalo-Pittsburgh Diocese PNCC</a:t>
            </a:r>
            <a:r>
              <a:rPr lang="en-US" sz="900" kern="1200" dirty="0">
                <a:solidFill>
                  <a:schemeClr val="tx1">
                    <a:tint val="75000"/>
                  </a:schemeClr>
                </a:solidFill>
                <a:latin typeface="+mn-lt"/>
                <a:ea typeface="+mn-ea"/>
                <a:cs typeface="+mn-cs"/>
              </a:rPr>
              <a:t>                                                                                      </a:t>
            </a:r>
            <a:r>
              <a:rPr lang="en-US" sz="1400" kern="1200" dirty="0">
                <a:solidFill>
                  <a:schemeClr val="tx1">
                    <a:tint val="75000"/>
                  </a:schemeClr>
                </a:solidFill>
                <a:latin typeface="Times New Roman" panose="02020603050405020304" pitchFamily="18" charset="0"/>
                <a:cs typeface="Times New Roman" panose="02020603050405020304" pitchFamily="18" charset="0"/>
              </a:rPr>
              <a:t>Rev. Dr. D.L. Seekins</a:t>
            </a:r>
          </a:p>
        </p:txBody>
      </p:sp>
      <p:sp>
        <p:nvSpPr>
          <p:cNvPr id="5" name="Slide Number Placeholder 4">
            <a:extLst>
              <a:ext uri="{FF2B5EF4-FFF2-40B4-BE49-F238E27FC236}">
                <a16:creationId xmlns:a16="http://schemas.microsoft.com/office/drawing/2014/main" id="{8F35D8D5-7CBF-4B13-A943-E557497D2208}"/>
              </a:ext>
            </a:extLst>
          </p:cNvPr>
          <p:cNvSpPr>
            <a:spLocks noGrp="1"/>
          </p:cNvSpPr>
          <p:nvPr>
            <p:ph type="sldNum" sz="quarter" idx="12"/>
          </p:nvPr>
        </p:nvSpPr>
        <p:spPr>
          <a:xfrm>
            <a:off x="10617958" y="6356350"/>
            <a:ext cx="967910" cy="365125"/>
          </a:xfrm>
        </p:spPr>
        <p:txBody>
          <a:bodyPr vert="horz" lIns="91440" tIns="45720" rIns="91440" bIns="45720" rtlCol="0" anchor="ctr">
            <a:normAutofit/>
          </a:bodyPr>
          <a:lstStyle/>
          <a:p>
            <a:pPr>
              <a:spcAft>
                <a:spcPts val="600"/>
              </a:spcAft>
            </a:pPr>
            <a:fld id="{13E4AA86-8703-454E-B8CD-5341B2B94ABB}" type="slidenum">
              <a:rPr lang="en-US" smtClean="0"/>
              <a:pPr>
                <a:spcAft>
                  <a:spcPts val="600"/>
                </a:spcAft>
              </a:pPr>
              <a:t>3</a:t>
            </a:fld>
            <a:endParaRPr lang="en-US"/>
          </a:p>
        </p:txBody>
      </p:sp>
      <p:sp>
        <p:nvSpPr>
          <p:cNvPr id="7" name="TextBox 6">
            <a:extLst>
              <a:ext uri="{FF2B5EF4-FFF2-40B4-BE49-F238E27FC236}">
                <a16:creationId xmlns:a16="http://schemas.microsoft.com/office/drawing/2014/main" id="{40C33E2E-AC7C-83AD-3AB8-00DA495D55DA}"/>
              </a:ext>
            </a:extLst>
          </p:cNvPr>
          <p:cNvSpPr txBox="1"/>
          <p:nvPr/>
        </p:nvSpPr>
        <p:spPr>
          <a:xfrm>
            <a:off x="643466" y="1054707"/>
            <a:ext cx="10837334" cy="4608121"/>
          </a:xfrm>
          <a:prstGeom prst="rect">
            <a:avLst/>
          </a:prstGeom>
          <a:noFill/>
        </p:spPr>
        <p:txBody>
          <a:bodyPr wrap="square" rtlCol="0">
            <a:spAutoFit/>
          </a:bodyPr>
          <a:lstStyle/>
          <a:p>
            <a:pPr marL="457200" marR="0">
              <a:lnSpc>
                <a:spcPct val="106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The creation story does not give us a scientific textbook but a story of God’s creative working. “All these things have their origin in a single power, God’s eternal Reason, experienced in the creative power of the Word.” </a:t>
            </a:r>
            <a:r>
              <a:rPr lang="en-US" sz="1800" baseline="30000" dirty="0">
                <a:effectLst/>
                <a:latin typeface="Times New Roman" panose="02020603050405020304" pitchFamily="18" charset="0"/>
                <a:ea typeface="Times New Roman" panose="02020603050405020304" pitchFamily="18" charset="0"/>
              </a:rPr>
              <a:t>Pg 18</a:t>
            </a:r>
            <a:r>
              <a:rPr lang="en-US" sz="1800" dirty="0">
                <a:effectLst/>
                <a:latin typeface="Times New Roman" panose="02020603050405020304" pitchFamily="18" charset="0"/>
                <a:ea typeface="Times New Roman" panose="02020603050405020304" pitchFamily="18" charset="0"/>
              </a:rPr>
              <a:t> (Ratzinger, 2022) </a:t>
            </a:r>
            <a:endParaRPr lang="en-US" dirty="0">
              <a:latin typeface="Times New Roman" panose="02020603050405020304" pitchFamily="18" charset="0"/>
              <a:ea typeface="Times New Roman" panose="02020603050405020304" pitchFamily="18" charset="0"/>
            </a:endParaRPr>
          </a:p>
          <a:p>
            <a:pPr marL="457200" marR="0">
              <a:lnSpc>
                <a:spcPct val="106000"/>
              </a:lnSpc>
              <a:spcBef>
                <a:spcPts val="0"/>
              </a:spcBef>
              <a:spcAft>
                <a:spcPts val="0"/>
              </a:spcAft>
            </a:pPr>
            <a:endParaRPr lang="en-US" sz="1400" kern="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457200" marR="0">
              <a:lnSpc>
                <a:spcPct val="106000"/>
              </a:lnSpc>
              <a:spcBef>
                <a:spcPts val="0"/>
              </a:spcBef>
              <a:spcAft>
                <a:spcPts val="0"/>
              </a:spcAft>
            </a:pPr>
            <a:r>
              <a:rPr lang="en-US" sz="1600" b="1" kern="1800" dirty="0">
                <a:effectLst/>
                <a:latin typeface="Times New Roman" panose="02020603050405020304" pitchFamily="18" charset="0"/>
                <a:ea typeface="Times New Roman" panose="02020603050405020304" pitchFamily="18" charset="0"/>
                <a:cs typeface="Times New Roman" panose="02020603050405020304" pitchFamily="18" charset="0"/>
              </a:rPr>
              <a:t>Outline of Genesis</a:t>
            </a:r>
            <a:endParaRPr lang="en-US" sz="1600" b="1"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fontAlgn="base">
              <a:lnSpc>
                <a:spcPct val="107000"/>
              </a:lnSpc>
              <a:spcBef>
                <a:spcPts val="0"/>
              </a:spcBef>
              <a:spcAft>
                <a:spcPts val="0"/>
              </a:spcAft>
              <a:tabLst>
                <a:tab pos="457200" algn="l"/>
              </a:tabLst>
            </a:pPr>
            <a:r>
              <a:rPr lang="en-US" sz="1600" kern="0" dirty="0">
                <a:effectLst/>
                <a:latin typeface="Times New Roman" panose="02020603050405020304" pitchFamily="18" charset="0"/>
                <a:ea typeface="Times New Roman" panose="02020603050405020304" pitchFamily="18" charset="0"/>
                <a:cs typeface="Times New Roman" panose="02020603050405020304" pitchFamily="18" charset="0"/>
              </a:rPr>
              <a:t>Preamble. The Creation of the World (</a:t>
            </a:r>
            <a:r>
              <a:rPr lang="en-US" sz="1600" u="sng" kern="0" dirty="0">
                <a:effectLst/>
                <a:latin typeface="Times New Roman" panose="02020603050405020304" pitchFamily="18" charset="0"/>
                <a:ea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1:1</a:t>
            </a:r>
            <a:r>
              <a:rPr lang="en-US" sz="1600" kern="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1600" u="sng" kern="0" dirty="0">
                <a:effectLst/>
                <a:latin typeface="Times New Roman" panose="02020603050405020304" pitchFamily="18" charset="0"/>
                <a:ea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2:3</a:t>
            </a:r>
            <a:r>
              <a:rPr lang="en-US" sz="1600" kern="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6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fontAlgn="base">
              <a:lnSpc>
                <a:spcPct val="107000"/>
              </a:lnSpc>
              <a:spcBef>
                <a:spcPts val="0"/>
              </a:spcBef>
              <a:spcAft>
                <a:spcPts val="0"/>
              </a:spcAft>
              <a:tabLst>
                <a:tab pos="457200" algn="l"/>
              </a:tabLst>
            </a:pPr>
            <a:r>
              <a:rPr lang="en-US" sz="1600" kern="0" dirty="0">
                <a:effectLst/>
                <a:latin typeface="Times New Roman" panose="02020603050405020304" pitchFamily="18" charset="0"/>
                <a:ea typeface="Times New Roman" panose="02020603050405020304" pitchFamily="18" charset="0"/>
                <a:cs typeface="Times New Roman" panose="02020603050405020304" pitchFamily="18" charset="0"/>
              </a:rPr>
              <a:t>I. The Story of the Nations (</a:t>
            </a:r>
            <a:r>
              <a:rPr lang="en-US" sz="1600" u="sng" kern="0" dirty="0">
                <a:effectLst/>
                <a:latin typeface="Times New Roman" panose="02020603050405020304" pitchFamily="18" charset="0"/>
                <a:ea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2:4</a:t>
            </a:r>
            <a:r>
              <a:rPr lang="en-US" sz="1600" kern="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1600" u="sng" kern="0" dirty="0">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11:26</a:t>
            </a:r>
            <a:r>
              <a:rPr lang="en-US" sz="1600" kern="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6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742950" marR="0" lvl="1" indent="-285750" fontAlgn="base">
              <a:lnSpc>
                <a:spcPct val="107000"/>
              </a:lnSpc>
              <a:spcBef>
                <a:spcPts val="0"/>
              </a:spcBef>
              <a:spcAft>
                <a:spcPts val="0"/>
              </a:spcAft>
              <a:buFont typeface="+mj-lt"/>
              <a:buAutoNum type="alphaUcPeriod"/>
              <a:tabLst>
                <a:tab pos="914400" algn="l"/>
              </a:tabLst>
            </a:pPr>
            <a:r>
              <a:rPr lang="en-US" sz="1600" kern="0" dirty="0">
                <a:effectLst/>
                <a:latin typeface="Times New Roman" panose="02020603050405020304" pitchFamily="18" charset="0"/>
                <a:ea typeface="Times New Roman" panose="02020603050405020304" pitchFamily="18" charset="0"/>
                <a:cs typeface="Times New Roman" panose="02020603050405020304" pitchFamily="18" charset="0"/>
              </a:rPr>
              <a:t>The Creation of the Man and the Woman, Their Offspring, and the Spread of Civilization (</a:t>
            </a:r>
            <a:r>
              <a:rPr lang="en-US" sz="1600" u="sng" kern="0" dirty="0">
                <a:effectLst/>
                <a:latin typeface="Times New Roman" panose="02020603050405020304" pitchFamily="18" charset="0"/>
                <a:ea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2:4</a:t>
            </a:r>
            <a:r>
              <a:rPr lang="en-US" sz="1600" kern="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1600" u="sng" kern="0" dirty="0">
                <a:effectLst/>
                <a:latin typeface="Times New Roman" panose="02020603050405020304" pitchFamily="18" charset="0"/>
                <a:ea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4:26</a:t>
            </a:r>
            <a:r>
              <a:rPr lang="en-US" sz="1600" kern="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6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742950" marR="0" lvl="1" indent="-285750" fontAlgn="base">
              <a:lnSpc>
                <a:spcPct val="107000"/>
              </a:lnSpc>
              <a:spcBef>
                <a:spcPts val="0"/>
              </a:spcBef>
              <a:spcAft>
                <a:spcPts val="0"/>
              </a:spcAft>
              <a:buFont typeface="+mj-lt"/>
              <a:buAutoNum type="alphaUcPeriod"/>
              <a:tabLst>
                <a:tab pos="914400" algn="l"/>
              </a:tabLst>
            </a:pPr>
            <a:r>
              <a:rPr lang="en-US" sz="1600" kern="0" dirty="0">
                <a:effectLst/>
                <a:latin typeface="Times New Roman" panose="02020603050405020304" pitchFamily="18" charset="0"/>
                <a:ea typeface="Times New Roman" panose="02020603050405020304" pitchFamily="18" charset="0"/>
                <a:cs typeface="Times New Roman" panose="02020603050405020304" pitchFamily="18" charset="0"/>
              </a:rPr>
              <a:t>The Pre-flood Generations (</a:t>
            </a:r>
            <a:r>
              <a:rPr lang="en-US" sz="1600" u="sng" kern="0" dirty="0">
                <a:effectLst/>
                <a:latin typeface="Times New Roman" panose="02020603050405020304" pitchFamily="18" charset="0"/>
                <a:ea typeface="Times New Roman" panose="02020603050405020304" pitchFamily="18" charset="0"/>
                <a:cs typeface="Times New Roman" panose="02020603050405020304" pitchFamily="18" charset="0"/>
                <a:hlinkClick r:id="rId7">
                  <a:extLst>
                    <a:ext uri="{A12FA001-AC4F-418D-AE19-62706E023703}">
                      <ahyp:hlinkClr xmlns:ahyp="http://schemas.microsoft.com/office/drawing/2018/hyperlinkcolor" val="tx"/>
                    </a:ext>
                  </a:extLst>
                </a:hlinkClick>
              </a:rPr>
              <a:t>5:1</a:t>
            </a:r>
            <a:r>
              <a:rPr lang="en-US" sz="1600" kern="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1600" u="sng" kern="0" dirty="0">
                <a:effectLst/>
                <a:latin typeface="Times New Roman" panose="02020603050405020304" pitchFamily="18" charset="0"/>
                <a:ea typeface="Times New Roman" panose="02020603050405020304" pitchFamily="18" charset="0"/>
                <a:cs typeface="Times New Roman" panose="02020603050405020304" pitchFamily="18" charset="0"/>
                <a:hlinkClick r:id="rId8">
                  <a:extLst>
                    <a:ext uri="{A12FA001-AC4F-418D-AE19-62706E023703}">
                      <ahyp:hlinkClr xmlns:ahyp="http://schemas.microsoft.com/office/drawing/2018/hyperlinkcolor" val="tx"/>
                    </a:ext>
                  </a:extLst>
                </a:hlinkClick>
              </a:rPr>
              <a:t>6:8</a:t>
            </a:r>
            <a:r>
              <a:rPr lang="en-US" sz="1600" kern="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6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742950" marR="0" lvl="1" indent="-285750" fontAlgn="base">
              <a:lnSpc>
                <a:spcPct val="107000"/>
              </a:lnSpc>
              <a:spcBef>
                <a:spcPts val="0"/>
              </a:spcBef>
              <a:spcAft>
                <a:spcPts val="0"/>
              </a:spcAft>
              <a:buFont typeface="+mj-lt"/>
              <a:buAutoNum type="alphaUcPeriod"/>
              <a:tabLst>
                <a:tab pos="914400" algn="l"/>
              </a:tabLst>
            </a:pPr>
            <a:r>
              <a:rPr lang="en-US" sz="1600" kern="0" dirty="0">
                <a:effectLst/>
                <a:latin typeface="Times New Roman" panose="02020603050405020304" pitchFamily="18" charset="0"/>
                <a:ea typeface="Times New Roman" panose="02020603050405020304" pitchFamily="18" charset="0"/>
                <a:cs typeface="Times New Roman" panose="02020603050405020304" pitchFamily="18" charset="0"/>
              </a:rPr>
              <a:t>The Flood and the Renewed Blessing (</a:t>
            </a:r>
            <a:r>
              <a:rPr lang="en-US" sz="1600" u="sng" kern="0" dirty="0">
                <a:effectLst/>
                <a:latin typeface="Times New Roman" panose="02020603050405020304" pitchFamily="18" charset="0"/>
                <a:ea typeface="Times New Roman" panose="02020603050405020304" pitchFamily="18" charset="0"/>
                <a:cs typeface="Times New Roman" panose="02020603050405020304" pitchFamily="18" charset="0"/>
                <a:hlinkClick r:id="rId9">
                  <a:extLst>
                    <a:ext uri="{A12FA001-AC4F-418D-AE19-62706E023703}">
                      <ahyp:hlinkClr xmlns:ahyp="http://schemas.microsoft.com/office/drawing/2018/hyperlinkcolor" val="tx"/>
                    </a:ext>
                  </a:extLst>
                </a:hlinkClick>
              </a:rPr>
              <a:t>6:9</a:t>
            </a:r>
            <a:r>
              <a:rPr lang="en-US" sz="1600" kern="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1600" u="sng" kern="0" dirty="0">
                <a:effectLst/>
                <a:latin typeface="Times New Roman" panose="02020603050405020304" pitchFamily="18" charset="0"/>
                <a:ea typeface="Times New Roman" panose="02020603050405020304" pitchFamily="18" charset="0"/>
                <a:cs typeface="Times New Roman" panose="02020603050405020304" pitchFamily="18" charset="0"/>
                <a:hlinkClick r:id="rId10">
                  <a:extLst>
                    <a:ext uri="{A12FA001-AC4F-418D-AE19-62706E023703}">
                      <ahyp:hlinkClr xmlns:ahyp="http://schemas.microsoft.com/office/drawing/2018/hyperlinkcolor" val="tx"/>
                    </a:ext>
                  </a:extLst>
                </a:hlinkClick>
              </a:rPr>
              <a:t>9:29</a:t>
            </a:r>
            <a:r>
              <a:rPr lang="en-US" sz="1600" kern="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6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742950" marR="0" lvl="1" indent="-285750" fontAlgn="base">
              <a:lnSpc>
                <a:spcPct val="107000"/>
              </a:lnSpc>
              <a:spcBef>
                <a:spcPts val="0"/>
              </a:spcBef>
              <a:spcAft>
                <a:spcPts val="0"/>
              </a:spcAft>
              <a:buFont typeface="+mj-lt"/>
              <a:buAutoNum type="alphaUcPeriod"/>
              <a:tabLst>
                <a:tab pos="914400" algn="l"/>
              </a:tabLst>
            </a:pPr>
            <a:r>
              <a:rPr lang="en-US" sz="1600" kern="0" dirty="0">
                <a:effectLst/>
                <a:latin typeface="Times New Roman" panose="02020603050405020304" pitchFamily="18" charset="0"/>
                <a:ea typeface="Times New Roman" panose="02020603050405020304" pitchFamily="18" charset="0"/>
                <a:cs typeface="Times New Roman" panose="02020603050405020304" pitchFamily="18" charset="0"/>
              </a:rPr>
              <a:t>The Populating of the World and the Prideful City (</a:t>
            </a:r>
            <a:r>
              <a:rPr lang="en-US" sz="1600" u="sng" kern="0" dirty="0">
                <a:effectLst/>
                <a:latin typeface="Times New Roman" panose="02020603050405020304" pitchFamily="18" charset="0"/>
                <a:ea typeface="Times New Roman" panose="02020603050405020304" pitchFamily="18" charset="0"/>
                <a:cs typeface="Times New Roman" panose="02020603050405020304" pitchFamily="18" charset="0"/>
                <a:hlinkClick r:id="rId11">
                  <a:extLst>
                    <a:ext uri="{A12FA001-AC4F-418D-AE19-62706E023703}">
                      <ahyp:hlinkClr xmlns:ahyp="http://schemas.microsoft.com/office/drawing/2018/hyperlinkcolor" val="tx"/>
                    </a:ext>
                  </a:extLst>
                </a:hlinkClick>
              </a:rPr>
              <a:t>10:1</a:t>
            </a:r>
            <a:r>
              <a:rPr lang="en-US" sz="1600" kern="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1600" u="sng" kern="0" dirty="0">
                <a:effectLst/>
                <a:latin typeface="Times New Roman" panose="02020603050405020304" pitchFamily="18" charset="0"/>
                <a:ea typeface="Times New Roman" panose="02020603050405020304" pitchFamily="18" charset="0"/>
                <a:cs typeface="Times New Roman" panose="02020603050405020304" pitchFamily="18" charset="0"/>
                <a:hlinkClick r:id="rId12">
                  <a:extLst>
                    <a:ext uri="{A12FA001-AC4F-418D-AE19-62706E023703}">
                      <ahyp:hlinkClr xmlns:ahyp="http://schemas.microsoft.com/office/drawing/2018/hyperlinkcolor" val="tx"/>
                    </a:ext>
                  </a:extLst>
                </a:hlinkClick>
              </a:rPr>
              <a:t>11:9</a:t>
            </a:r>
            <a:r>
              <a:rPr lang="en-US" sz="1600" kern="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6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742950" marR="0" lvl="1" indent="-285750" fontAlgn="base">
              <a:lnSpc>
                <a:spcPct val="107000"/>
              </a:lnSpc>
              <a:spcBef>
                <a:spcPts val="0"/>
              </a:spcBef>
              <a:spcAft>
                <a:spcPts val="0"/>
              </a:spcAft>
              <a:buFont typeface="+mj-lt"/>
              <a:buAutoNum type="alphaUcPeriod"/>
              <a:tabLst>
                <a:tab pos="914400" algn="l"/>
              </a:tabLst>
            </a:pPr>
            <a:r>
              <a:rPr lang="en-US" sz="1600" kern="0" dirty="0">
                <a:effectLst/>
                <a:latin typeface="Times New Roman" panose="02020603050405020304" pitchFamily="18" charset="0"/>
                <a:ea typeface="Times New Roman" panose="02020603050405020304" pitchFamily="18" charset="0"/>
                <a:cs typeface="Times New Roman" panose="02020603050405020304" pitchFamily="18" charset="0"/>
              </a:rPr>
              <a:t>The Genealogy from Shem to </a:t>
            </a:r>
            <a:r>
              <a:rPr lang="en-US" sz="1600" kern="0" dirty="0" err="1">
                <a:effectLst/>
                <a:latin typeface="Times New Roman" panose="02020603050405020304" pitchFamily="18" charset="0"/>
                <a:ea typeface="Times New Roman" panose="02020603050405020304" pitchFamily="18" charset="0"/>
                <a:cs typeface="Times New Roman" panose="02020603050405020304" pitchFamily="18" charset="0"/>
              </a:rPr>
              <a:t>Terah</a:t>
            </a:r>
            <a:r>
              <a:rPr lang="en-US" sz="16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u="sng" kern="0" dirty="0">
                <a:effectLst/>
                <a:latin typeface="Times New Roman" panose="02020603050405020304" pitchFamily="18" charset="0"/>
                <a:ea typeface="Times New Roman" panose="02020603050405020304" pitchFamily="18" charset="0"/>
                <a:cs typeface="Times New Roman" panose="02020603050405020304" pitchFamily="18" charset="0"/>
                <a:hlinkClick r:id="rId13">
                  <a:extLst>
                    <a:ext uri="{A12FA001-AC4F-418D-AE19-62706E023703}">
                      <ahyp:hlinkClr xmlns:ahyp="http://schemas.microsoft.com/office/drawing/2018/hyperlinkcolor" val="tx"/>
                    </a:ext>
                  </a:extLst>
                </a:hlinkClick>
              </a:rPr>
              <a:t>11:10</a:t>
            </a:r>
            <a:r>
              <a:rPr lang="en-US" sz="1600" kern="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1600" u="sng" kern="0" dirty="0">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26</a:t>
            </a:r>
            <a:r>
              <a:rPr lang="en-US" sz="1600" kern="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6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fontAlgn="base">
              <a:lnSpc>
                <a:spcPct val="107000"/>
              </a:lnSpc>
              <a:spcBef>
                <a:spcPts val="0"/>
              </a:spcBef>
              <a:spcAft>
                <a:spcPts val="0"/>
              </a:spcAft>
              <a:tabLst>
                <a:tab pos="457200" algn="l"/>
              </a:tabLst>
            </a:pPr>
            <a:r>
              <a:rPr lang="en-US" sz="1600" kern="0" dirty="0">
                <a:effectLst/>
                <a:latin typeface="Times New Roman" panose="02020603050405020304" pitchFamily="18" charset="0"/>
                <a:ea typeface="Times New Roman" panose="02020603050405020304" pitchFamily="18" charset="0"/>
                <a:cs typeface="Times New Roman" panose="02020603050405020304" pitchFamily="18" charset="0"/>
              </a:rPr>
              <a:t>II. The Story of the Ancestors of Israel (</a:t>
            </a:r>
            <a:r>
              <a:rPr lang="en-US" sz="1600" u="sng" kern="0" dirty="0">
                <a:effectLst/>
                <a:latin typeface="Times New Roman" panose="02020603050405020304" pitchFamily="18" charset="0"/>
                <a:ea typeface="Times New Roman" panose="02020603050405020304" pitchFamily="18" charset="0"/>
                <a:cs typeface="Times New Roman" panose="02020603050405020304" pitchFamily="18" charset="0"/>
                <a:hlinkClick r:id="rId14">
                  <a:extLst>
                    <a:ext uri="{A12FA001-AC4F-418D-AE19-62706E023703}">
                      <ahyp:hlinkClr xmlns:ahyp="http://schemas.microsoft.com/office/drawing/2018/hyperlinkcolor" val="tx"/>
                    </a:ext>
                  </a:extLst>
                </a:hlinkClick>
              </a:rPr>
              <a:t>11:27</a:t>
            </a:r>
            <a:r>
              <a:rPr lang="en-US" sz="1600" kern="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1600" u="sng" kern="0" dirty="0">
                <a:effectLst/>
                <a:latin typeface="Times New Roman" panose="02020603050405020304" pitchFamily="18" charset="0"/>
                <a:ea typeface="Times New Roman" panose="02020603050405020304" pitchFamily="18" charset="0"/>
                <a:cs typeface="Times New Roman" panose="02020603050405020304" pitchFamily="18" charset="0"/>
                <a:hlinkClick r:id="rId15">
                  <a:extLst>
                    <a:ext uri="{A12FA001-AC4F-418D-AE19-62706E023703}">
                      <ahyp:hlinkClr xmlns:ahyp="http://schemas.microsoft.com/office/drawing/2018/hyperlinkcolor" val="tx"/>
                    </a:ext>
                  </a:extLst>
                </a:hlinkClick>
              </a:rPr>
              <a:t>50:26</a:t>
            </a:r>
            <a:r>
              <a:rPr lang="en-US" sz="1600" kern="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6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742950" marR="0" lvl="1" indent="-285750" fontAlgn="base">
              <a:lnSpc>
                <a:spcPct val="107000"/>
              </a:lnSpc>
              <a:spcBef>
                <a:spcPts val="0"/>
              </a:spcBef>
              <a:spcAft>
                <a:spcPts val="0"/>
              </a:spcAft>
              <a:buFont typeface="+mj-lt"/>
              <a:buAutoNum type="alphaUcPeriod"/>
              <a:tabLst>
                <a:tab pos="914400" algn="l"/>
              </a:tabLst>
            </a:pPr>
            <a:r>
              <a:rPr lang="en-US" sz="1600" kern="0" dirty="0">
                <a:effectLst/>
                <a:latin typeface="Times New Roman" panose="02020603050405020304" pitchFamily="18" charset="0"/>
                <a:ea typeface="Times New Roman" panose="02020603050405020304" pitchFamily="18" charset="0"/>
                <a:cs typeface="Times New Roman" panose="02020603050405020304" pitchFamily="18" charset="0"/>
              </a:rPr>
              <a:t>The Story of Abraham and Sarah (</a:t>
            </a:r>
            <a:r>
              <a:rPr lang="en-US" sz="1600" u="sng" kern="0" dirty="0">
                <a:effectLst/>
                <a:latin typeface="Times New Roman" panose="02020603050405020304" pitchFamily="18" charset="0"/>
                <a:ea typeface="Times New Roman" panose="02020603050405020304" pitchFamily="18" charset="0"/>
                <a:cs typeface="Times New Roman" panose="02020603050405020304" pitchFamily="18" charset="0"/>
                <a:hlinkClick r:id="rId14">
                  <a:extLst>
                    <a:ext uri="{A12FA001-AC4F-418D-AE19-62706E023703}">
                      <ahyp:hlinkClr xmlns:ahyp="http://schemas.microsoft.com/office/drawing/2018/hyperlinkcolor" val="tx"/>
                    </a:ext>
                  </a:extLst>
                </a:hlinkClick>
              </a:rPr>
              <a:t>11:27</a:t>
            </a:r>
            <a:r>
              <a:rPr lang="en-US" sz="1600" kern="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1600" u="sng" kern="0" dirty="0">
                <a:effectLst/>
                <a:latin typeface="Times New Roman" panose="02020603050405020304" pitchFamily="18" charset="0"/>
                <a:ea typeface="Times New Roman" panose="02020603050405020304" pitchFamily="18" charset="0"/>
                <a:cs typeface="Times New Roman" panose="02020603050405020304" pitchFamily="18" charset="0"/>
                <a:hlinkClick r:id="rId16">
                  <a:extLst>
                    <a:ext uri="{A12FA001-AC4F-418D-AE19-62706E023703}">
                      <ahyp:hlinkClr xmlns:ahyp="http://schemas.microsoft.com/office/drawing/2018/hyperlinkcolor" val="tx"/>
                    </a:ext>
                  </a:extLst>
                </a:hlinkClick>
              </a:rPr>
              <a:t>25:18</a:t>
            </a:r>
            <a:r>
              <a:rPr lang="en-US" sz="1600" kern="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6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742950" marR="0" lvl="1" indent="-285750" fontAlgn="base">
              <a:lnSpc>
                <a:spcPct val="107000"/>
              </a:lnSpc>
              <a:spcBef>
                <a:spcPts val="0"/>
              </a:spcBef>
              <a:spcAft>
                <a:spcPts val="0"/>
              </a:spcAft>
              <a:buFont typeface="+mj-lt"/>
              <a:buAutoNum type="alphaUcPeriod"/>
              <a:tabLst>
                <a:tab pos="914400" algn="l"/>
              </a:tabLst>
            </a:pPr>
            <a:r>
              <a:rPr lang="en-US" sz="1600" kern="0" dirty="0">
                <a:effectLst/>
                <a:latin typeface="Times New Roman" panose="02020603050405020304" pitchFamily="18" charset="0"/>
                <a:ea typeface="Times New Roman" panose="02020603050405020304" pitchFamily="18" charset="0"/>
                <a:cs typeface="Times New Roman" panose="02020603050405020304" pitchFamily="18" charset="0"/>
              </a:rPr>
              <a:t>The Story of Isaac and Jacob (</a:t>
            </a:r>
            <a:r>
              <a:rPr lang="en-US" sz="1600" u="sng" kern="0" dirty="0">
                <a:effectLst/>
                <a:latin typeface="Times New Roman" panose="02020603050405020304" pitchFamily="18" charset="0"/>
                <a:ea typeface="Times New Roman" panose="02020603050405020304" pitchFamily="18" charset="0"/>
                <a:cs typeface="Times New Roman" panose="02020603050405020304" pitchFamily="18" charset="0"/>
                <a:hlinkClick r:id="rId17">
                  <a:extLst>
                    <a:ext uri="{A12FA001-AC4F-418D-AE19-62706E023703}">
                      <ahyp:hlinkClr xmlns:ahyp="http://schemas.microsoft.com/office/drawing/2018/hyperlinkcolor" val="tx"/>
                    </a:ext>
                  </a:extLst>
                </a:hlinkClick>
              </a:rPr>
              <a:t>25:19</a:t>
            </a:r>
            <a:r>
              <a:rPr lang="en-US" sz="1600" kern="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1600" u="sng" kern="0" dirty="0">
                <a:effectLst/>
                <a:latin typeface="Times New Roman" panose="02020603050405020304" pitchFamily="18" charset="0"/>
                <a:ea typeface="Times New Roman" panose="02020603050405020304" pitchFamily="18" charset="0"/>
                <a:cs typeface="Times New Roman" panose="02020603050405020304" pitchFamily="18" charset="0"/>
                <a:hlinkClick r:id="rId18">
                  <a:extLst>
                    <a:ext uri="{A12FA001-AC4F-418D-AE19-62706E023703}">
                      <ahyp:hlinkClr xmlns:ahyp="http://schemas.microsoft.com/office/drawing/2018/hyperlinkcolor" val="tx"/>
                    </a:ext>
                  </a:extLst>
                </a:hlinkClick>
              </a:rPr>
              <a:t>36:43</a:t>
            </a:r>
            <a:r>
              <a:rPr lang="en-US" sz="1600" kern="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6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742950" marR="0" lvl="1" indent="-285750" fontAlgn="base">
              <a:lnSpc>
                <a:spcPct val="107000"/>
              </a:lnSpc>
              <a:spcBef>
                <a:spcPts val="0"/>
              </a:spcBef>
              <a:spcAft>
                <a:spcPts val="0"/>
              </a:spcAft>
              <a:buFont typeface="+mj-lt"/>
              <a:buAutoNum type="alphaUcPeriod"/>
              <a:tabLst>
                <a:tab pos="914400" algn="l"/>
              </a:tabLst>
            </a:pPr>
            <a:r>
              <a:rPr lang="en-US" sz="1600" kern="0" dirty="0">
                <a:effectLst/>
                <a:latin typeface="Times New Roman" panose="02020603050405020304" pitchFamily="18" charset="0"/>
                <a:ea typeface="Times New Roman" panose="02020603050405020304" pitchFamily="18" charset="0"/>
                <a:cs typeface="Times New Roman" panose="02020603050405020304" pitchFamily="18" charset="0"/>
              </a:rPr>
              <a:t>The Story of Joseph (</a:t>
            </a:r>
            <a:r>
              <a:rPr lang="en-US" sz="1600" u="sng" kern="0" dirty="0">
                <a:effectLst/>
                <a:latin typeface="Times New Roman" panose="02020603050405020304" pitchFamily="18" charset="0"/>
                <a:ea typeface="Times New Roman" panose="02020603050405020304" pitchFamily="18" charset="0"/>
                <a:cs typeface="Times New Roman" panose="02020603050405020304" pitchFamily="18" charset="0"/>
                <a:hlinkClick r:id="rId19">
                  <a:extLst>
                    <a:ext uri="{A12FA001-AC4F-418D-AE19-62706E023703}">
                      <ahyp:hlinkClr xmlns:ahyp="http://schemas.microsoft.com/office/drawing/2018/hyperlinkcolor" val="tx"/>
                    </a:ext>
                  </a:extLst>
                </a:hlinkClick>
              </a:rPr>
              <a:t>37:1</a:t>
            </a:r>
            <a:r>
              <a:rPr lang="en-US" sz="1600" kern="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1600" u="sng" kern="0" dirty="0">
                <a:effectLst/>
                <a:latin typeface="Times New Roman" panose="02020603050405020304" pitchFamily="18" charset="0"/>
                <a:ea typeface="Times New Roman" panose="02020603050405020304" pitchFamily="18" charset="0"/>
                <a:cs typeface="Times New Roman" panose="02020603050405020304" pitchFamily="18" charset="0"/>
                <a:hlinkClick r:id="rId15">
                  <a:extLst>
                    <a:ext uri="{A12FA001-AC4F-418D-AE19-62706E023703}">
                      <ahyp:hlinkClr xmlns:ahyp="http://schemas.microsoft.com/office/drawing/2018/hyperlinkcolor" val="tx"/>
                    </a:ext>
                  </a:extLst>
                </a:hlinkClick>
              </a:rPr>
              <a:t>50:26</a:t>
            </a:r>
            <a:r>
              <a:rPr lang="en-US" sz="1600" kern="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600" kern="100" dirty="0">
              <a:latin typeface="Times New Roman" panose="02020603050405020304" pitchFamily="18" charset="0"/>
              <a:ea typeface="Calibri" panose="020F0502020204030204" pitchFamily="34" charset="0"/>
              <a:cs typeface="Times New Roman" panose="02020603050405020304" pitchFamily="18" charset="0"/>
            </a:endParaRPr>
          </a:p>
          <a:p>
            <a:pPr marR="0" lvl="1" fontAlgn="base">
              <a:lnSpc>
                <a:spcPct val="150000"/>
              </a:lnSpc>
              <a:spcBef>
                <a:spcPts val="0"/>
              </a:spcBef>
              <a:spcAft>
                <a:spcPts val="0"/>
              </a:spcAft>
              <a:tabLst>
                <a:tab pos="914400" algn="l"/>
              </a:tabLst>
            </a:pPr>
            <a:r>
              <a:rPr lang="en-US" sz="1200" i="1" dirty="0">
                <a:hlinkClick r:id="rId20">
                  <a:extLst>
                    <a:ext uri="{A12FA001-AC4F-418D-AE19-62706E023703}">
                      <ahyp:hlinkClr xmlns:ahyp="http://schemas.microsoft.com/office/drawing/2018/hyperlinkcolor" val="tx"/>
                    </a:ext>
                  </a:extLst>
                </a:hlinkClick>
              </a:rPr>
              <a:t>Reference: Genesis, THE BOOK OF GENESIS | USCCB</a:t>
            </a:r>
            <a:endParaRPr lang="en-US" sz="1200" i="1" dirty="0">
              <a:effectLst/>
              <a:latin typeface="Times New Roman" panose="02020603050405020304" pitchFamily="18" charset="0"/>
              <a:ea typeface="Times New Roman" panose="02020603050405020304" pitchFamily="18" charset="0"/>
            </a:endParaRPr>
          </a:p>
        </p:txBody>
      </p:sp>
      <p:sp>
        <p:nvSpPr>
          <p:cNvPr id="8" name="TextBox 7">
            <a:extLst>
              <a:ext uri="{FF2B5EF4-FFF2-40B4-BE49-F238E27FC236}">
                <a16:creationId xmlns:a16="http://schemas.microsoft.com/office/drawing/2014/main" id="{0445CB6F-C470-81A6-52C7-29DED2955F4A}"/>
              </a:ext>
            </a:extLst>
          </p:cNvPr>
          <p:cNvSpPr txBox="1"/>
          <p:nvPr/>
        </p:nvSpPr>
        <p:spPr>
          <a:xfrm>
            <a:off x="2860430" y="531487"/>
            <a:ext cx="6460990" cy="523220"/>
          </a:xfrm>
          <a:prstGeom prst="rect">
            <a:avLst/>
          </a:prstGeom>
          <a:noFill/>
        </p:spPr>
        <p:txBody>
          <a:bodyPr wrap="square" rtlCol="0">
            <a:spAutoFit/>
          </a:bodyPr>
          <a:lstStyle/>
          <a:p>
            <a:pPr algn="ctr"/>
            <a:r>
              <a:rPr lang="en-US" sz="2800" b="1" dirty="0">
                <a:latin typeface="Times New Roman" panose="02020603050405020304" pitchFamily="18" charset="0"/>
                <a:cs typeface="Times New Roman" panose="02020603050405020304" pitchFamily="18" charset="0"/>
              </a:rPr>
              <a:t>The Bible – Class 2</a:t>
            </a:r>
          </a:p>
        </p:txBody>
      </p:sp>
    </p:spTree>
    <p:extLst>
      <p:ext uri="{BB962C8B-B14F-4D97-AF65-F5344CB8AC3E}">
        <p14:creationId xmlns:p14="http://schemas.microsoft.com/office/powerpoint/2010/main" val="16118095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5E6B3632-31A7-4B9A-9B3B-DAADD1D372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Footer Placeholder 3">
            <a:extLst>
              <a:ext uri="{FF2B5EF4-FFF2-40B4-BE49-F238E27FC236}">
                <a16:creationId xmlns:a16="http://schemas.microsoft.com/office/drawing/2014/main" id="{851679CF-9515-49CC-B573-A3869597F475}"/>
              </a:ext>
            </a:extLst>
          </p:cNvPr>
          <p:cNvSpPr>
            <a:spLocks noGrp="1"/>
          </p:cNvSpPr>
          <p:nvPr>
            <p:ph type="ftr" sz="quarter" idx="11"/>
          </p:nvPr>
        </p:nvSpPr>
        <p:spPr>
          <a:xfrm>
            <a:off x="643466" y="6356350"/>
            <a:ext cx="8677955" cy="365125"/>
          </a:xfrm>
        </p:spPr>
        <p:txBody>
          <a:bodyPr vert="horz" lIns="91440" tIns="45720" rIns="91440" bIns="45720" rtlCol="0" anchor="ctr">
            <a:normAutofit/>
          </a:bodyPr>
          <a:lstStyle/>
          <a:p>
            <a:pPr algn="l">
              <a:lnSpc>
                <a:spcPct val="90000"/>
              </a:lnSpc>
              <a:spcAft>
                <a:spcPts val="600"/>
              </a:spcAft>
            </a:pPr>
            <a:r>
              <a:rPr lang="en-US" sz="1400" kern="1200" dirty="0">
                <a:solidFill>
                  <a:schemeClr val="tx1">
                    <a:tint val="75000"/>
                  </a:schemeClr>
                </a:solidFill>
                <a:latin typeface="Times New Roman" panose="02020603050405020304" pitchFamily="18" charset="0"/>
                <a:cs typeface="Times New Roman" panose="02020603050405020304" pitchFamily="18" charset="0"/>
              </a:rPr>
              <a:t>Buffalo-Pittsburgh Diocese PNCC</a:t>
            </a:r>
            <a:r>
              <a:rPr lang="en-US" sz="900" kern="1200" dirty="0">
                <a:solidFill>
                  <a:schemeClr val="tx1">
                    <a:tint val="75000"/>
                  </a:schemeClr>
                </a:solidFill>
                <a:latin typeface="+mn-lt"/>
                <a:ea typeface="+mn-ea"/>
                <a:cs typeface="+mn-cs"/>
              </a:rPr>
              <a:t>                                                                                      </a:t>
            </a:r>
            <a:r>
              <a:rPr lang="en-US" sz="1400" kern="1200" dirty="0">
                <a:solidFill>
                  <a:schemeClr val="tx1">
                    <a:tint val="75000"/>
                  </a:schemeClr>
                </a:solidFill>
                <a:latin typeface="Times New Roman" panose="02020603050405020304" pitchFamily="18" charset="0"/>
                <a:cs typeface="Times New Roman" panose="02020603050405020304" pitchFamily="18" charset="0"/>
              </a:rPr>
              <a:t>Rev. Dr. D.L. Seekins</a:t>
            </a:r>
          </a:p>
        </p:txBody>
      </p:sp>
      <p:sp>
        <p:nvSpPr>
          <p:cNvPr id="5" name="Slide Number Placeholder 4">
            <a:extLst>
              <a:ext uri="{FF2B5EF4-FFF2-40B4-BE49-F238E27FC236}">
                <a16:creationId xmlns:a16="http://schemas.microsoft.com/office/drawing/2014/main" id="{8F35D8D5-7CBF-4B13-A943-E557497D2208}"/>
              </a:ext>
            </a:extLst>
          </p:cNvPr>
          <p:cNvSpPr>
            <a:spLocks noGrp="1"/>
          </p:cNvSpPr>
          <p:nvPr>
            <p:ph type="sldNum" sz="quarter" idx="12"/>
          </p:nvPr>
        </p:nvSpPr>
        <p:spPr>
          <a:xfrm>
            <a:off x="10617958" y="6356350"/>
            <a:ext cx="967910" cy="365125"/>
          </a:xfrm>
        </p:spPr>
        <p:txBody>
          <a:bodyPr vert="horz" lIns="91440" tIns="45720" rIns="91440" bIns="45720" rtlCol="0" anchor="ctr">
            <a:normAutofit/>
          </a:bodyPr>
          <a:lstStyle/>
          <a:p>
            <a:pPr>
              <a:spcAft>
                <a:spcPts val="600"/>
              </a:spcAft>
            </a:pPr>
            <a:fld id="{13E4AA86-8703-454E-B8CD-5341B2B94ABB}" type="slidenum">
              <a:rPr lang="en-US" smtClean="0"/>
              <a:pPr>
                <a:spcAft>
                  <a:spcPts val="600"/>
                </a:spcAft>
              </a:pPr>
              <a:t>4</a:t>
            </a:fld>
            <a:endParaRPr lang="en-US"/>
          </a:p>
        </p:txBody>
      </p:sp>
      <p:sp>
        <p:nvSpPr>
          <p:cNvPr id="7" name="TextBox 6">
            <a:extLst>
              <a:ext uri="{FF2B5EF4-FFF2-40B4-BE49-F238E27FC236}">
                <a16:creationId xmlns:a16="http://schemas.microsoft.com/office/drawing/2014/main" id="{40C33E2E-AC7C-83AD-3AB8-00DA495D55DA}"/>
              </a:ext>
            </a:extLst>
          </p:cNvPr>
          <p:cNvSpPr txBox="1"/>
          <p:nvPr/>
        </p:nvSpPr>
        <p:spPr>
          <a:xfrm>
            <a:off x="967941" y="1585557"/>
            <a:ext cx="10245969" cy="4770793"/>
          </a:xfrm>
          <a:prstGeom prst="rect">
            <a:avLst/>
          </a:prstGeom>
          <a:noFill/>
        </p:spPr>
        <p:txBody>
          <a:bodyPr wrap="square" rtlCol="0">
            <a:spAutoFit/>
          </a:bodyPr>
          <a:lstStyle/>
          <a:p>
            <a:pPr marL="457200" marR="0">
              <a:lnSpc>
                <a:spcPct val="106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The creation story does not give us a scientific textbook but a story of God’s creative working. “All these things have their origin in a single power, God’s eternal Reason, experienced in the creative power of the Word.” </a:t>
            </a:r>
            <a:r>
              <a:rPr lang="en-US" sz="1800" baseline="30000" dirty="0">
                <a:effectLst/>
                <a:latin typeface="Times New Roman" panose="02020603050405020304" pitchFamily="18" charset="0"/>
                <a:ea typeface="Times New Roman" panose="02020603050405020304" pitchFamily="18" charset="0"/>
              </a:rPr>
              <a:t>Pg 18</a:t>
            </a:r>
            <a:r>
              <a:rPr lang="en-US" sz="1800" dirty="0">
                <a:effectLst/>
                <a:latin typeface="Times New Roman" panose="02020603050405020304" pitchFamily="18" charset="0"/>
                <a:ea typeface="Times New Roman" panose="02020603050405020304" pitchFamily="18" charset="0"/>
              </a:rPr>
              <a:t> (Ratzinger, 2022) </a:t>
            </a:r>
          </a:p>
          <a:p>
            <a:pPr marL="457200" marR="0">
              <a:lnSpc>
                <a:spcPct val="106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 </a:t>
            </a:r>
          </a:p>
          <a:p>
            <a:pPr marL="484505" marR="0">
              <a:lnSpc>
                <a:spcPct val="106000"/>
              </a:lnSpc>
              <a:spcBef>
                <a:spcPts val="0"/>
              </a:spcBef>
              <a:spcAft>
                <a:spcPts val="0"/>
              </a:spcAft>
            </a:pPr>
            <a:r>
              <a:rPr lang="en-US" sz="1800" kern="1200" dirty="0">
                <a:solidFill>
                  <a:srgbClr val="000000"/>
                </a:solidFill>
                <a:effectLst/>
                <a:latin typeface="Times New Roman" panose="02020603050405020304" pitchFamily="18" charset="0"/>
                <a:ea typeface="Times New Roman" panose="02020603050405020304" pitchFamily="18" charset="0"/>
              </a:rPr>
              <a:t>Stories</a:t>
            </a:r>
            <a:endParaRPr lang="en-US" sz="1800" dirty="0">
              <a:effectLst/>
              <a:latin typeface="Times New Roman" panose="02020603050405020304" pitchFamily="18" charset="0"/>
              <a:ea typeface="Times New Roman" panose="02020603050405020304" pitchFamily="18" charset="0"/>
            </a:endParaRPr>
          </a:p>
          <a:p>
            <a:pPr marL="484505" marR="0">
              <a:lnSpc>
                <a:spcPct val="106000"/>
              </a:lnSpc>
              <a:spcBef>
                <a:spcPts val="0"/>
              </a:spcBef>
              <a:spcAft>
                <a:spcPts val="0"/>
              </a:spcAft>
            </a:pPr>
            <a:r>
              <a:rPr lang="en-US" sz="1800" kern="1200" dirty="0">
                <a:solidFill>
                  <a:srgbClr val="000000"/>
                </a:solidFill>
                <a:effectLst/>
                <a:latin typeface="Times New Roman" panose="02020603050405020304" pitchFamily="18" charset="0"/>
                <a:ea typeface="Times New Roman" panose="02020603050405020304" pitchFamily="18" charset="0"/>
              </a:rPr>
              <a:t>	God creates the universe: 				Genesis 1 </a:t>
            </a:r>
            <a:endParaRPr lang="en-US" sz="1800" dirty="0">
              <a:effectLst/>
              <a:latin typeface="Times New Roman" panose="02020603050405020304" pitchFamily="18" charset="0"/>
              <a:ea typeface="Times New Roman" panose="02020603050405020304" pitchFamily="18" charset="0"/>
            </a:endParaRPr>
          </a:p>
          <a:p>
            <a:pPr marL="484505" marR="0">
              <a:lnSpc>
                <a:spcPct val="106000"/>
              </a:lnSpc>
              <a:spcBef>
                <a:spcPts val="0"/>
              </a:spcBef>
              <a:spcAft>
                <a:spcPts val="0"/>
              </a:spcAft>
            </a:pPr>
            <a:r>
              <a:rPr lang="en-US" sz="1800" kern="1200" dirty="0">
                <a:solidFill>
                  <a:srgbClr val="000000"/>
                </a:solidFill>
                <a:effectLst/>
                <a:latin typeface="Times New Roman" panose="02020603050405020304" pitchFamily="18" charset="0"/>
                <a:ea typeface="Times New Roman" panose="02020603050405020304" pitchFamily="18" charset="0"/>
              </a:rPr>
              <a:t>	God creates Adam and Eve: 				Genesis 2</a:t>
            </a:r>
            <a:endParaRPr lang="en-US" sz="1800" dirty="0">
              <a:effectLst/>
              <a:latin typeface="Times New Roman" panose="02020603050405020304" pitchFamily="18" charset="0"/>
              <a:ea typeface="Times New Roman" panose="02020603050405020304" pitchFamily="18" charset="0"/>
            </a:endParaRPr>
          </a:p>
          <a:p>
            <a:pPr marL="484505" marR="0">
              <a:lnSpc>
                <a:spcPct val="106000"/>
              </a:lnSpc>
              <a:spcBef>
                <a:spcPts val="0"/>
              </a:spcBef>
              <a:spcAft>
                <a:spcPts val="0"/>
              </a:spcAft>
            </a:pPr>
            <a:r>
              <a:rPr lang="en-US" sz="1800" kern="1200" dirty="0">
                <a:solidFill>
                  <a:srgbClr val="000000"/>
                </a:solidFill>
                <a:effectLst/>
                <a:latin typeface="Times New Roman" panose="02020603050405020304" pitchFamily="18" charset="0"/>
                <a:ea typeface="Times New Roman" panose="02020603050405020304" pitchFamily="18" charset="0"/>
              </a:rPr>
              <a:t>	Adam and Eve Sin: 				Genesis 3</a:t>
            </a:r>
            <a:endParaRPr lang="en-US" sz="1800" dirty="0">
              <a:effectLst/>
              <a:latin typeface="Times New Roman" panose="02020603050405020304" pitchFamily="18" charset="0"/>
              <a:ea typeface="Times New Roman" panose="02020603050405020304" pitchFamily="18" charset="0"/>
            </a:endParaRPr>
          </a:p>
          <a:p>
            <a:pPr marL="484505" marR="0">
              <a:lnSpc>
                <a:spcPct val="106000"/>
              </a:lnSpc>
              <a:spcBef>
                <a:spcPts val="0"/>
              </a:spcBef>
              <a:spcAft>
                <a:spcPts val="0"/>
              </a:spcAft>
            </a:pPr>
            <a:r>
              <a:rPr lang="en-US" sz="1800" kern="1200" dirty="0">
                <a:solidFill>
                  <a:srgbClr val="000000"/>
                </a:solidFill>
                <a:effectLst/>
                <a:latin typeface="Times New Roman" panose="02020603050405020304" pitchFamily="18" charset="0"/>
                <a:ea typeface="Times New Roman" panose="02020603050405020304" pitchFamily="18" charset="0"/>
              </a:rPr>
              <a:t>	Noah builds an ark: 				Genesis 6</a:t>
            </a:r>
            <a:endParaRPr lang="en-US" sz="1800" dirty="0">
              <a:effectLst/>
              <a:latin typeface="Times New Roman" panose="02020603050405020304" pitchFamily="18" charset="0"/>
              <a:ea typeface="Times New Roman" panose="02020603050405020304" pitchFamily="18" charset="0"/>
            </a:endParaRPr>
          </a:p>
          <a:p>
            <a:pPr marL="484505" marR="0">
              <a:lnSpc>
                <a:spcPct val="106000"/>
              </a:lnSpc>
              <a:spcBef>
                <a:spcPts val="0"/>
              </a:spcBef>
              <a:spcAft>
                <a:spcPts val="0"/>
              </a:spcAft>
            </a:pPr>
            <a:r>
              <a:rPr lang="en-US" sz="1800" kern="1200" dirty="0">
                <a:solidFill>
                  <a:srgbClr val="000000"/>
                </a:solidFill>
                <a:effectLst/>
                <a:latin typeface="Times New Roman" panose="02020603050405020304" pitchFamily="18" charset="0"/>
                <a:ea typeface="Times New Roman" panose="02020603050405020304" pitchFamily="18" charset="0"/>
              </a:rPr>
              <a:t>	God sends a flood to punish sin: 			Genesis 7-8</a:t>
            </a:r>
            <a:endParaRPr lang="en-US" sz="1800" dirty="0">
              <a:effectLst/>
              <a:latin typeface="Times New Roman" panose="02020603050405020304" pitchFamily="18" charset="0"/>
              <a:ea typeface="Times New Roman" panose="02020603050405020304" pitchFamily="18" charset="0"/>
            </a:endParaRPr>
          </a:p>
          <a:p>
            <a:pPr marL="484505" marR="0">
              <a:lnSpc>
                <a:spcPct val="106000"/>
              </a:lnSpc>
              <a:spcBef>
                <a:spcPts val="0"/>
              </a:spcBef>
              <a:spcAft>
                <a:spcPts val="0"/>
              </a:spcAft>
            </a:pPr>
            <a:r>
              <a:rPr lang="en-US" sz="1800" kern="1200" dirty="0">
                <a:solidFill>
                  <a:srgbClr val="000000"/>
                </a:solidFill>
                <a:effectLst/>
                <a:latin typeface="Times New Roman" panose="02020603050405020304" pitchFamily="18" charset="0"/>
                <a:ea typeface="Times New Roman" panose="02020603050405020304" pitchFamily="18" charset="0"/>
              </a:rPr>
              <a:t>	God gives promises to Abraham: 			Genesis 12 </a:t>
            </a:r>
            <a:endParaRPr lang="en-US" sz="1800" dirty="0">
              <a:effectLst/>
              <a:latin typeface="Times New Roman" panose="02020603050405020304" pitchFamily="18" charset="0"/>
              <a:ea typeface="Times New Roman" panose="02020603050405020304" pitchFamily="18" charset="0"/>
            </a:endParaRPr>
          </a:p>
          <a:p>
            <a:pPr marL="484505" marR="0">
              <a:lnSpc>
                <a:spcPct val="106000"/>
              </a:lnSpc>
              <a:spcBef>
                <a:spcPts val="0"/>
              </a:spcBef>
              <a:spcAft>
                <a:spcPts val="0"/>
              </a:spcAft>
            </a:pPr>
            <a:r>
              <a:rPr lang="en-US" sz="1800" kern="1200" dirty="0">
                <a:solidFill>
                  <a:srgbClr val="000000"/>
                </a:solidFill>
                <a:effectLst/>
                <a:latin typeface="Times New Roman" panose="02020603050405020304" pitchFamily="18" charset="0"/>
                <a:ea typeface="Times New Roman" panose="02020603050405020304" pitchFamily="18" charset="0"/>
              </a:rPr>
              <a:t>	Abraham prays for a city: 				Genesis 18</a:t>
            </a:r>
            <a:endParaRPr lang="en-US" sz="1800" dirty="0">
              <a:effectLst/>
              <a:latin typeface="Times New Roman" panose="02020603050405020304" pitchFamily="18" charset="0"/>
              <a:ea typeface="Times New Roman" panose="02020603050405020304" pitchFamily="18" charset="0"/>
            </a:endParaRPr>
          </a:p>
          <a:p>
            <a:pPr marL="484505" marR="0">
              <a:lnSpc>
                <a:spcPct val="106000"/>
              </a:lnSpc>
              <a:spcBef>
                <a:spcPts val="0"/>
              </a:spcBef>
              <a:spcAft>
                <a:spcPts val="0"/>
              </a:spcAft>
            </a:pPr>
            <a:r>
              <a:rPr lang="en-US" sz="1800" kern="1200" dirty="0">
                <a:solidFill>
                  <a:srgbClr val="000000"/>
                </a:solidFill>
                <a:effectLst/>
                <a:latin typeface="Times New Roman" panose="02020603050405020304" pitchFamily="18" charset="0"/>
                <a:ea typeface="Times New Roman" panose="02020603050405020304" pitchFamily="18" charset="0"/>
              </a:rPr>
              <a:t>	Jacob steals Esau’s blessing: 				Genesis 27</a:t>
            </a:r>
            <a:endParaRPr lang="en-US" sz="1800" dirty="0">
              <a:effectLst/>
              <a:latin typeface="Times New Roman" panose="02020603050405020304" pitchFamily="18" charset="0"/>
              <a:ea typeface="Times New Roman" panose="02020603050405020304" pitchFamily="18" charset="0"/>
            </a:endParaRPr>
          </a:p>
          <a:p>
            <a:pPr marL="484505" marR="0">
              <a:lnSpc>
                <a:spcPct val="106000"/>
              </a:lnSpc>
              <a:spcBef>
                <a:spcPts val="0"/>
              </a:spcBef>
              <a:spcAft>
                <a:spcPts val="0"/>
              </a:spcAft>
            </a:pPr>
            <a:r>
              <a:rPr lang="en-US" sz="1800" kern="1200" dirty="0">
                <a:solidFill>
                  <a:srgbClr val="000000"/>
                </a:solidFill>
                <a:effectLst/>
                <a:latin typeface="Times New Roman" panose="02020603050405020304" pitchFamily="18" charset="0"/>
                <a:ea typeface="Times New Roman" panose="02020603050405020304" pitchFamily="18" charset="0"/>
              </a:rPr>
              <a:t>	Jacob’s name is changed: 				Genesis 32</a:t>
            </a:r>
            <a:endParaRPr lang="en-US" sz="1800" dirty="0">
              <a:effectLst/>
              <a:latin typeface="Times New Roman" panose="02020603050405020304" pitchFamily="18" charset="0"/>
              <a:ea typeface="Times New Roman" panose="02020603050405020304" pitchFamily="18" charset="0"/>
            </a:endParaRPr>
          </a:p>
          <a:p>
            <a:pPr marL="484505" marR="0">
              <a:lnSpc>
                <a:spcPct val="106000"/>
              </a:lnSpc>
              <a:spcBef>
                <a:spcPts val="0"/>
              </a:spcBef>
              <a:spcAft>
                <a:spcPts val="0"/>
              </a:spcAft>
            </a:pPr>
            <a:r>
              <a:rPr lang="en-US" sz="1800" kern="1200" dirty="0">
                <a:solidFill>
                  <a:srgbClr val="000000"/>
                </a:solidFill>
                <a:effectLst/>
                <a:latin typeface="Times New Roman" panose="02020603050405020304" pitchFamily="18" charset="0"/>
                <a:ea typeface="Times New Roman" panose="02020603050405020304" pitchFamily="18" charset="0"/>
              </a:rPr>
              <a:t>	Joseph’s brothers sell him into slavery: 			Genesis 37</a:t>
            </a:r>
            <a:endParaRPr lang="en-US" sz="1800" dirty="0">
              <a:effectLst/>
              <a:latin typeface="Times New Roman" panose="02020603050405020304" pitchFamily="18" charset="0"/>
              <a:ea typeface="Times New Roman" panose="02020603050405020304" pitchFamily="18" charset="0"/>
            </a:endParaRPr>
          </a:p>
          <a:p>
            <a:pPr marL="484505" marR="0">
              <a:lnSpc>
                <a:spcPct val="106000"/>
              </a:lnSpc>
              <a:spcBef>
                <a:spcPts val="0"/>
              </a:spcBef>
              <a:spcAft>
                <a:spcPts val="0"/>
              </a:spcAft>
            </a:pPr>
            <a:r>
              <a:rPr lang="en-US" sz="1800" kern="1200" dirty="0">
                <a:solidFill>
                  <a:srgbClr val="000000"/>
                </a:solidFill>
                <a:effectLst/>
                <a:latin typeface="Times New Roman" panose="02020603050405020304" pitchFamily="18" charset="0"/>
                <a:ea typeface="Times New Roman" panose="02020603050405020304" pitchFamily="18" charset="0"/>
              </a:rPr>
              <a:t>	Joseph becomes a ruler: 				Genesis 39-41</a:t>
            </a:r>
            <a:endParaRPr lang="en-US" sz="1800" dirty="0">
              <a:effectLst/>
              <a:latin typeface="Times New Roman" panose="02020603050405020304" pitchFamily="18" charset="0"/>
              <a:ea typeface="Times New Roman" panose="02020603050405020304" pitchFamily="18" charset="0"/>
            </a:endParaRPr>
          </a:p>
        </p:txBody>
      </p:sp>
      <p:sp>
        <p:nvSpPr>
          <p:cNvPr id="8" name="TextBox 7">
            <a:extLst>
              <a:ext uri="{FF2B5EF4-FFF2-40B4-BE49-F238E27FC236}">
                <a16:creationId xmlns:a16="http://schemas.microsoft.com/office/drawing/2014/main" id="{0445CB6F-C470-81A6-52C7-29DED2955F4A}"/>
              </a:ext>
            </a:extLst>
          </p:cNvPr>
          <p:cNvSpPr txBox="1"/>
          <p:nvPr/>
        </p:nvSpPr>
        <p:spPr>
          <a:xfrm>
            <a:off x="2860431" y="844062"/>
            <a:ext cx="6460990" cy="523220"/>
          </a:xfrm>
          <a:prstGeom prst="rect">
            <a:avLst/>
          </a:prstGeom>
          <a:noFill/>
        </p:spPr>
        <p:txBody>
          <a:bodyPr wrap="square" rtlCol="0">
            <a:spAutoFit/>
          </a:bodyPr>
          <a:lstStyle/>
          <a:p>
            <a:pPr algn="ctr"/>
            <a:r>
              <a:rPr lang="en-US" sz="2800" b="1" dirty="0">
                <a:latin typeface="Times New Roman" panose="02020603050405020304" pitchFamily="18" charset="0"/>
                <a:cs typeface="Times New Roman" panose="02020603050405020304" pitchFamily="18" charset="0"/>
              </a:rPr>
              <a:t>The Bible – Class 2</a:t>
            </a:r>
          </a:p>
        </p:txBody>
      </p:sp>
    </p:spTree>
    <p:extLst>
      <p:ext uri="{BB962C8B-B14F-4D97-AF65-F5344CB8AC3E}">
        <p14:creationId xmlns:p14="http://schemas.microsoft.com/office/powerpoint/2010/main" val="42797931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5E6B3632-31A7-4B9A-9B3B-DAADD1D372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Footer Placeholder 3">
            <a:extLst>
              <a:ext uri="{FF2B5EF4-FFF2-40B4-BE49-F238E27FC236}">
                <a16:creationId xmlns:a16="http://schemas.microsoft.com/office/drawing/2014/main" id="{851679CF-9515-49CC-B573-A3869597F475}"/>
              </a:ext>
            </a:extLst>
          </p:cNvPr>
          <p:cNvSpPr>
            <a:spLocks noGrp="1"/>
          </p:cNvSpPr>
          <p:nvPr>
            <p:ph type="ftr" sz="quarter" idx="11"/>
          </p:nvPr>
        </p:nvSpPr>
        <p:spPr>
          <a:xfrm>
            <a:off x="643466" y="6356350"/>
            <a:ext cx="8677955" cy="365125"/>
          </a:xfrm>
        </p:spPr>
        <p:txBody>
          <a:bodyPr vert="horz" lIns="91440" tIns="45720" rIns="91440" bIns="45720" rtlCol="0" anchor="ctr">
            <a:normAutofit/>
          </a:bodyPr>
          <a:lstStyle/>
          <a:p>
            <a:pPr algn="l">
              <a:lnSpc>
                <a:spcPct val="90000"/>
              </a:lnSpc>
              <a:spcAft>
                <a:spcPts val="600"/>
              </a:spcAft>
            </a:pPr>
            <a:r>
              <a:rPr lang="en-US" sz="1400" kern="1200" dirty="0">
                <a:solidFill>
                  <a:schemeClr val="tx1">
                    <a:tint val="75000"/>
                  </a:schemeClr>
                </a:solidFill>
                <a:latin typeface="Times New Roman" panose="02020603050405020304" pitchFamily="18" charset="0"/>
                <a:cs typeface="Times New Roman" panose="02020603050405020304" pitchFamily="18" charset="0"/>
              </a:rPr>
              <a:t>Buffalo-Pittsburgh Diocese PNCC</a:t>
            </a:r>
            <a:r>
              <a:rPr lang="en-US" sz="900" kern="1200" dirty="0">
                <a:solidFill>
                  <a:schemeClr val="tx1">
                    <a:tint val="75000"/>
                  </a:schemeClr>
                </a:solidFill>
                <a:latin typeface="+mn-lt"/>
                <a:ea typeface="+mn-ea"/>
                <a:cs typeface="+mn-cs"/>
              </a:rPr>
              <a:t>                                                                                      </a:t>
            </a:r>
            <a:r>
              <a:rPr lang="en-US" sz="1400" kern="1200" dirty="0">
                <a:solidFill>
                  <a:schemeClr val="tx1">
                    <a:tint val="75000"/>
                  </a:schemeClr>
                </a:solidFill>
                <a:latin typeface="Times New Roman" panose="02020603050405020304" pitchFamily="18" charset="0"/>
                <a:cs typeface="Times New Roman" panose="02020603050405020304" pitchFamily="18" charset="0"/>
              </a:rPr>
              <a:t>Rev. Dr. D.L. Seekins</a:t>
            </a:r>
          </a:p>
        </p:txBody>
      </p:sp>
      <p:sp>
        <p:nvSpPr>
          <p:cNvPr id="5" name="Slide Number Placeholder 4">
            <a:extLst>
              <a:ext uri="{FF2B5EF4-FFF2-40B4-BE49-F238E27FC236}">
                <a16:creationId xmlns:a16="http://schemas.microsoft.com/office/drawing/2014/main" id="{8F35D8D5-7CBF-4B13-A943-E557497D2208}"/>
              </a:ext>
            </a:extLst>
          </p:cNvPr>
          <p:cNvSpPr>
            <a:spLocks noGrp="1"/>
          </p:cNvSpPr>
          <p:nvPr>
            <p:ph type="sldNum" sz="quarter" idx="12"/>
          </p:nvPr>
        </p:nvSpPr>
        <p:spPr>
          <a:xfrm>
            <a:off x="10617958" y="6356350"/>
            <a:ext cx="967910" cy="365125"/>
          </a:xfrm>
        </p:spPr>
        <p:txBody>
          <a:bodyPr vert="horz" lIns="91440" tIns="45720" rIns="91440" bIns="45720" rtlCol="0" anchor="ctr">
            <a:normAutofit/>
          </a:bodyPr>
          <a:lstStyle/>
          <a:p>
            <a:pPr>
              <a:spcAft>
                <a:spcPts val="600"/>
              </a:spcAft>
            </a:pPr>
            <a:fld id="{13E4AA86-8703-454E-B8CD-5341B2B94ABB}" type="slidenum">
              <a:rPr lang="en-US" smtClean="0"/>
              <a:pPr>
                <a:spcAft>
                  <a:spcPts val="600"/>
                </a:spcAft>
              </a:pPr>
              <a:t>5</a:t>
            </a:fld>
            <a:endParaRPr lang="en-US"/>
          </a:p>
        </p:txBody>
      </p:sp>
      <p:sp>
        <p:nvSpPr>
          <p:cNvPr id="8" name="TextBox 7">
            <a:extLst>
              <a:ext uri="{FF2B5EF4-FFF2-40B4-BE49-F238E27FC236}">
                <a16:creationId xmlns:a16="http://schemas.microsoft.com/office/drawing/2014/main" id="{0445CB6F-C470-81A6-52C7-29DED2955F4A}"/>
              </a:ext>
            </a:extLst>
          </p:cNvPr>
          <p:cNvSpPr txBox="1"/>
          <p:nvPr/>
        </p:nvSpPr>
        <p:spPr>
          <a:xfrm>
            <a:off x="2860431" y="844062"/>
            <a:ext cx="6460990" cy="523220"/>
          </a:xfrm>
          <a:prstGeom prst="rect">
            <a:avLst/>
          </a:prstGeom>
          <a:noFill/>
        </p:spPr>
        <p:txBody>
          <a:bodyPr wrap="square" rtlCol="0">
            <a:spAutoFit/>
          </a:bodyPr>
          <a:lstStyle/>
          <a:p>
            <a:pPr algn="ctr"/>
            <a:r>
              <a:rPr lang="en-US" sz="2800" b="1" dirty="0">
                <a:latin typeface="Times New Roman" panose="02020603050405020304" pitchFamily="18" charset="0"/>
                <a:cs typeface="Times New Roman" panose="02020603050405020304" pitchFamily="18" charset="0"/>
              </a:rPr>
              <a:t>The Bible – Class 2</a:t>
            </a:r>
          </a:p>
        </p:txBody>
      </p:sp>
      <p:pic>
        <p:nvPicPr>
          <p:cNvPr id="2" name="Picture 1">
            <a:extLst>
              <a:ext uri="{FF2B5EF4-FFF2-40B4-BE49-F238E27FC236}">
                <a16:creationId xmlns:a16="http://schemas.microsoft.com/office/drawing/2014/main" id="{57E02713-15F9-D55D-6C77-3331DD9BE060}"/>
              </a:ext>
            </a:extLst>
          </p:cNvPr>
          <p:cNvPicPr>
            <a:picLocks noChangeAspect="1"/>
          </p:cNvPicPr>
          <p:nvPr/>
        </p:nvPicPr>
        <p:blipFill>
          <a:blip r:embed="rId2"/>
          <a:stretch>
            <a:fillRect/>
          </a:stretch>
        </p:blipFill>
        <p:spPr>
          <a:xfrm>
            <a:off x="1768981" y="1442663"/>
            <a:ext cx="8824758" cy="4777162"/>
          </a:xfrm>
          <a:prstGeom prst="rect">
            <a:avLst/>
          </a:prstGeom>
        </p:spPr>
      </p:pic>
      <p:sp>
        <p:nvSpPr>
          <p:cNvPr id="3" name="Oval 2">
            <a:extLst>
              <a:ext uri="{FF2B5EF4-FFF2-40B4-BE49-F238E27FC236}">
                <a16:creationId xmlns:a16="http://schemas.microsoft.com/office/drawing/2014/main" id="{8E04BE29-44EF-6DA2-47E2-5252479E4A9D}"/>
              </a:ext>
            </a:extLst>
          </p:cNvPr>
          <p:cNvSpPr/>
          <p:nvPr/>
        </p:nvSpPr>
        <p:spPr>
          <a:xfrm>
            <a:off x="6756400" y="3429000"/>
            <a:ext cx="1092200" cy="381000"/>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041308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5E6B3632-31A7-4B9A-9B3B-DAADD1D372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Footer Placeholder 3">
            <a:extLst>
              <a:ext uri="{FF2B5EF4-FFF2-40B4-BE49-F238E27FC236}">
                <a16:creationId xmlns:a16="http://schemas.microsoft.com/office/drawing/2014/main" id="{851679CF-9515-49CC-B573-A3869597F475}"/>
              </a:ext>
            </a:extLst>
          </p:cNvPr>
          <p:cNvSpPr>
            <a:spLocks noGrp="1"/>
          </p:cNvSpPr>
          <p:nvPr>
            <p:ph type="ftr" sz="quarter" idx="11"/>
          </p:nvPr>
        </p:nvSpPr>
        <p:spPr>
          <a:xfrm>
            <a:off x="643466" y="6356350"/>
            <a:ext cx="8677955" cy="365125"/>
          </a:xfrm>
        </p:spPr>
        <p:txBody>
          <a:bodyPr vert="horz" lIns="91440" tIns="45720" rIns="91440" bIns="45720" rtlCol="0" anchor="ctr">
            <a:normAutofit/>
          </a:bodyPr>
          <a:lstStyle/>
          <a:p>
            <a:pPr algn="l">
              <a:lnSpc>
                <a:spcPct val="90000"/>
              </a:lnSpc>
              <a:spcAft>
                <a:spcPts val="600"/>
              </a:spcAft>
            </a:pPr>
            <a:r>
              <a:rPr lang="en-US" sz="1400" kern="1200" dirty="0">
                <a:solidFill>
                  <a:schemeClr val="tx1">
                    <a:tint val="75000"/>
                  </a:schemeClr>
                </a:solidFill>
                <a:latin typeface="Times New Roman" panose="02020603050405020304" pitchFamily="18" charset="0"/>
                <a:cs typeface="Times New Roman" panose="02020603050405020304" pitchFamily="18" charset="0"/>
              </a:rPr>
              <a:t>Buffalo-Pittsburgh Diocese PNCC</a:t>
            </a:r>
            <a:r>
              <a:rPr lang="en-US" sz="900" kern="1200" dirty="0">
                <a:solidFill>
                  <a:schemeClr val="tx1">
                    <a:tint val="75000"/>
                  </a:schemeClr>
                </a:solidFill>
                <a:latin typeface="+mn-lt"/>
                <a:ea typeface="+mn-ea"/>
                <a:cs typeface="+mn-cs"/>
              </a:rPr>
              <a:t>                                                                                      </a:t>
            </a:r>
            <a:r>
              <a:rPr lang="en-US" sz="1400" kern="1200" dirty="0">
                <a:solidFill>
                  <a:schemeClr val="tx1">
                    <a:tint val="75000"/>
                  </a:schemeClr>
                </a:solidFill>
                <a:latin typeface="Times New Roman" panose="02020603050405020304" pitchFamily="18" charset="0"/>
                <a:cs typeface="Times New Roman" panose="02020603050405020304" pitchFamily="18" charset="0"/>
              </a:rPr>
              <a:t>Rev. Dr. D.L. Seekins</a:t>
            </a:r>
          </a:p>
        </p:txBody>
      </p:sp>
      <p:sp>
        <p:nvSpPr>
          <p:cNvPr id="5" name="Slide Number Placeholder 4">
            <a:extLst>
              <a:ext uri="{FF2B5EF4-FFF2-40B4-BE49-F238E27FC236}">
                <a16:creationId xmlns:a16="http://schemas.microsoft.com/office/drawing/2014/main" id="{8F35D8D5-7CBF-4B13-A943-E557497D2208}"/>
              </a:ext>
            </a:extLst>
          </p:cNvPr>
          <p:cNvSpPr>
            <a:spLocks noGrp="1"/>
          </p:cNvSpPr>
          <p:nvPr>
            <p:ph type="sldNum" sz="quarter" idx="12"/>
          </p:nvPr>
        </p:nvSpPr>
        <p:spPr>
          <a:xfrm>
            <a:off x="10617958" y="6356350"/>
            <a:ext cx="967910" cy="365125"/>
          </a:xfrm>
        </p:spPr>
        <p:txBody>
          <a:bodyPr vert="horz" lIns="91440" tIns="45720" rIns="91440" bIns="45720" rtlCol="0" anchor="ctr">
            <a:normAutofit/>
          </a:bodyPr>
          <a:lstStyle/>
          <a:p>
            <a:pPr>
              <a:spcAft>
                <a:spcPts val="600"/>
              </a:spcAft>
            </a:pPr>
            <a:fld id="{13E4AA86-8703-454E-B8CD-5341B2B94ABB}" type="slidenum">
              <a:rPr lang="en-US" smtClean="0"/>
              <a:pPr>
                <a:spcAft>
                  <a:spcPts val="600"/>
                </a:spcAft>
              </a:pPr>
              <a:t>6</a:t>
            </a:fld>
            <a:endParaRPr lang="en-US"/>
          </a:p>
        </p:txBody>
      </p:sp>
      <p:sp>
        <p:nvSpPr>
          <p:cNvPr id="8" name="TextBox 7">
            <a:extLst>
              <a:ext uri="{FF2B5EF4-FFF2-40B4-BE49-F238E27FC236}">
                <a16:creationId xmlns:a16="http://schemas.microsoft.com/office/drawing/2014/main" id="{0445CB6F-C470-81A6-52C7-29DED2955F4A}"/>
              </a:ext>
            </a:extLst>
          </p:cNvPr>
          <p:cNvSpPr txBox="1"/>
          <p:nvPr/>
        </p:nvSpPr>
        <p:spPr>
          <a:xfrm>
            <a:off x="879231" y="540677"/>
            <a:ext cx="6460990" cy="523220"/>
          </a:xfrm>
          <a:prstGeom prst="rect">
            <a:avLst/>
          </a:prstGeom>
          <a:noFill/>
        </p:spPr>
        <p:txBody>
          <a:bodyPr wrap="square" rtlCol="0">
            <a:spAutoFit/>
          </a:bodyPr>
          <a:lstStyle/>
          <a:p>
            <a:r>
              <a:rPr lang="en-US" sz="2800" b="1" dirty="0">
                <a:latin typeface="Times New Roman" panose="02020603050405020304" pitchFamily="18" charset="0"/>
                <a:cs typeface="Times New Roman" panose="02020603050405020304" pitchFamily="18" charset="0"/>
              </a:rPr>
              <a:t>The Bible – Class 2</a:t>
            </a:r>
          </a:p>
        </p:txBody>
      </p:sp>
      <p:pic>
        <p:nvPicPr>
          <p:cNvPr id="3" name="Picture 2">
            <a:extLst>
              <a:ext uri="{FF2B5EF4-FFF2-40B4-BE49-F238E27FC236}">
                <a16:creationId xmlns:a16="http://schemas.microsoft.com/office/drawing/2014/main" id="{C8E10D1E-E3FE-DEC0-368B-15F5955F04A9}"/>
              </a:ext>
            </a:extLst>
          </p:cNvPr>
          <p:cNvPicPr>
            <a:picLocks noChangeAspect="1"/>
          </p:cNvPicPr>
          <p:nvPr/>
        </p:nvPicPr>
        <p:blipFill>
          <a:blip r:embed="rId2"/>
          <a:stretch>
            <a:fillRect/>
          </a:stretch>
        </p:blipFill>
        <p:spPr>
          <a:xfrm>
            <a:off x="4358907" y="600211"/>
            <a:ext cx="5148508" cy="5657578"/>
          </a:xfrm>
          <a:prstGeom prst="rect">
            <a:avLst/>
          </a:prstGeom>
        </p:spPr>
      </p:pic>
    </p:spTree>
    <p:extLst>
      <p:ext uri="{BB962C8B-B14F-4D97-AF65-F5344CB8AC3E}">
        <p14:creationId xmlns:p14="http://schemas.microsoft.com/office/powerpoint/2010/main" val="29006671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5E6B3632-31A7-4B9A-9B3B-DAADD1D372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Footer Placeholder 3">
            <a:extLst>
              <a:ext uri="{FF2B5EF4-FFF2-40B4-BE49-F238E27FC236}">
                <a16:creationId xmlns:a16="http://schemas.microsoft.com/office/drawing/2014/main" id="{851679CF-9515-49CC-B573-A3869597F475}"/>
              </a:ext>
            </a:extLst>
          </p:cNvPr>
          <p:cNvSpPr>
            <a:spLocks noGrp="1"/>
          </p:cNvSpPr>
          <p:nvPr>
            <p:ph type="ftr" sz="quarter" idx="11"/>
          </p:nvPr>
        </p:nvSpPr>
        <p:spPr>
          <a:xfrm>
            <a:off x="643466" y="6356350"/>
            <a:ext cx="8677955" cy="365125"/>
          </a:xfrm>
        </p:spPr>
        <p:txBody>
          <a:bodyPr vert="horz" lIns="91440" tIns="45720" rIns="91440" bIns="45720" rtlCol="0" anchor="ctr">
            <a:normAutofit/>
          </a:bodyPr>
          <a:lstStyle/>
          <a:p>
            <a:pPr algn="l">
              <a:lnSpc>
                <a:spcPct val="90000"/>
              </a:lnSpc>
              <a:spcAft>
                <a:spcPts val="600"/>
              </a:spcAft>
            </a:pPr>
            <a:r>
              <a:rPr lang="en-US" sz="1400" kern="1200" dirty="0">
                <a:solidFill>
                  <a:schemeClr val="tx1">
                    <a:tint val="75000"/>
                  </a:schemeClr>
                </a:solidFill>
                <a:latin typeface="Times New Roman" panose="02020603050405020304" pitchFamily="18" charset="0"/>
                <a:cs typeface="Times New Roman" panose="02020603050405020304" pitchFamily="18" charset="0"/>
              </a:rPr>
              <a:t>Buffalo-Pittsburgh Diocese PNCC</a:t>
            </a:r>
            <a:r>
              <a:rPr lang="en-US" sz="900" kern="1200" dirty="0">
                <a:solidFill>
                  <a:schemeClr val="tx1">
                    <a:tint val="75000"/>
                  </a:schemeClr>
                </a:solidFill>
                <a:latin typeface="+mn-lt"/>
                <a:ea typeface="+mn-ea"/>
                <a:cs typeface="+mn-cs"/>
              </a:rPr>
              <a:t>                                                                                      </a:t>
            </a:r>
            <a:r>
              <a:rPr lang="en-US" sz="1400" kern="1200" dirty="0">
                <a:solidFill>
                  <a:schemeClr val="tx1">
                    <a:tint val="75000"/>
                  </a:schemeClr>
                </a:solidFill>
                <a:latin typeface="Times New Roman" panose="02020603050405020304" pitchFamily="18" charset="0"/>
                <a:cs typeface="Times New Roman" panose="02020603050405020304" pitchFamily="18" charset="0"/>
              </a:rPr>
              <a:t>Rev. Dr. D.L. Seekins</a:t>
            </a:r>
          </a:p>
        </p:txBody>
      </p:sp>
      <p:sp>
        <p:nvSpPr>
          <p:cNvPr id="5" name="Slide Number Placeholder 4">
            <a:extLst>
              <a:ext uri="{FF2B5EF4-FFF2-40B4-BE49-F238E27FC236}">
                <a16:creationId xmlns:a16="http://schemas.microsoft.com/office/drawing/2014/main" id="{8F35D8D5-7CBF-4B13-A943-E557497D2208}"/>
              </a:ext>
            </a:extLst>
          </p:cNvPr>
          <p:cNvSpPr>
            <a:spLocks noGrp="1"/>
          </p:cNvSpPr>
          <p:nvPr>
            <p:ph type="sldNum" sz="quarter" idx="12"/>
          </p:nvPr>
        </p:nvSpPr>
        <p:spPr>
          <a:xfrm>
            <a:off x="10617958" y="6356350"/>
            <a:ext cx="967910" cy="365125"/>
          </a:xfrm>
        </p:spPr>
        <p:txBody>
          <a:bodyPr vert="horz" lIns="91440" tIns="45720" rIns="91440" bIns="45720" rtlCol="0" anchor="ctr">
            <a:normAutofit/>
          </a:bodyPr>
          <a:lstStyle/>
          <a:p>
            <a:pPr>
              <a:spcAft>
                <a:spcPts val="600"/>
              </a:spcAft>
            </a:pPr>
            <a:fld id="{13E4AA86-8703-454E-B8CD-5341B2B94ABB}" type="slidenum">
              <a:rPr lang="en-US" smtClean="0"/>
              <a:pPr>
                <a:spcAft>
                  <a:spcPts val="600"/>
                </a:spcAft>
              </a:pPr>
              <a:t>7</a:t>
            </a:fld>
            <a:endParaRPr lang="en-US"/>
          </a:p>
        </p:txBody>
      </p:sp>
      <p:sp>
        <p:nvSpPr>
          <p:cNvPr id="8" name="TextBox 7">
            <a:extLst>
              <a:ext uri="{FF2B5EF4-FFF2-40B4-BE49-F238E27FC236}">
                <a16:creationId xmlns:a16="http://schemas.microsoft.com/office/drawing/2014/main" id="{0445CB6F-C470-81A6-52C7-29DED2955F4A}"/>
              </a:ext>
            </a:extLst>
          </p:cNvPr>
          <p:cNvSpPr txBox="1"/>
          <p:nvPr/>
        </p:nvSpPr>
        <p:spPr>
          <a:xfrm>
            <a:off x="4156968" y="552401"/>
            <a:ext cx="3474755" cy="523220"/>
          </a:xfrm>
          <a:prstGeom prst="rect">
            <a:avLst/>
          </a:prstGeom>
          <a:noFill/>
        </p:spPr>
        <p:txBody>
          <a:bodyPr wrap="square" rtlCol="0">
            <a:spAutoFit/>
          </a:bodyPr>
          <a:lstStyle/>
          <a:p>
            <a:r>
              <a:rPr lang="en-US" sz="2800" b="1" dirty="0">
                <a:latin typeface="Times New Roman" panose="02020603050405020304" pitchFamily="18" charset="0"/>
                <a:cs typeface="Times New Roman" panose="02020603050405020304" pitchFamily="18" charset="0"/>
              </a:rPr>
              <a:t>The Bible – Class 2</a:t>
            </a:r>
          </a:p>
        </p:txBody>
      </p:sp>
      <p:sp>
        <p:nvSpPr>
          <p:cNvPr id="2" name="TextBox 1">
            <a:extLst>
              <a:ext uri="{FF2B5EF4-FFF2-40B4-BE49-F238E27FC236}">
                <a16:creationId xmlns:a16="http://schemas.microsoft.com/office/drawing/2014/main" id="{27D9F82D-4EFD-4CD2-4078-01587D2B1210}"/>
              </a:ext>
            </a:extLst>
          </p:cNvPr>
          <p:cNvSpPr txBox="1"/>
          <p:nvPr/>
        </p:nvSpPr>
        <p:spPr>
          <a:xfrm>
            <a:off x="1125575" y="1277818"/>
            <a:ext cx="9976338" cy="4876335"/>
          </a:xfrm>
          <a:prstGeom prst="rect">
            <a:avLst/>
          </a:prstGeom>
          <a:noFill/>
        </p:spPr>
        <p:txBody>
          <a:bodyPr wrap="square" rtlCol="0">
            <a:spAutoFit/>
          </a:bodyPr>
          <a:lstStyle/>
          <a:p>
            <a:pPr marL="0" marR="0">
              <a:lnSpc>
                <a:spcPct val="90000"/>
              </a:lnSpc>
              <a:spcBef>
                <a:spcPts val="0"/>
              </a:spcBef>
              <a:spcAft>
                <a:spcPts val="600"/>
              </a:spcAft>
            </a:pPr>
            <a:r>
              <a:rPr lang="en-US" sz="18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How can we understand a biblical text; not coming up with ideas of our own but remaining honest with ourselves and the interpreters of history – and yet , without doing violence to the text, inquire into its relevance for the present? </a:t>
            </a:r>
          </a:p>
          <a:p>
            <a:pPr marL="0" marR="0">
              <a:lnSpc>
                <a:spcPct val="90000"/>
              </a:lnSpc>
              <a:spcBef>
                <a:spcPts val="0"/>
              </a:spcBef>
              <a:spcAft>
                <a:spcPts val="600"/>
              </a:spcAft>
            </a:pPr>
            <a:endParaRPr lang="en-US" sz="18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nSpc>
                <a:spcPct val="90000"/>
              </a:lnSpc>
              <a:spcBef>
                <a:spcPts val="0"/>
              </a:spcBef>
              <a:spcAft>
                <a:spcPts val="800"/>
              </a:spcAft>
            </a:pPr>
            <a:r>
              <a:rPr lang="en-US" sz="1800" b="1"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Text: Genesis 1:1-8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50000"/>
              </a:lnSpc>
              <a:spcBef>
                <a:spcPts val="0"/>
              </a:spcBef>
              <a:spcAft>
                <a:spcPts val="600"/>
              </a:spcAft>
            </a:pPr>
            <a:r>
              <a:rPr lang="en-US" sz="18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The Beginning </a:t>
            </a:r>
            <a:r>
              <a:rPr lang="en-US" sz="1800" kern="1200" baseline="30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a:t>
            </a:r>
            <a:r>
              <a:rPr lang="en-US" sz="18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In the beginning God created the heavens and the earth. </a:t>
            </a:r>
            <a:r>
              <a:rPr lang="en-US" sz="1800" kern="1200" baseline="30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a:t>
            </a:r>
            <a:r>
              <a:rPr lang="en-US" sz="18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Now the earth was formless and empty, darkness was over the surface of the deep, and the Spirit of God was hovering over the waters. </a:t>
            </a:r>
            <a:r>
              <a:rPr lang="en-US" sz="1800" kern="1200" baseline="30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a:t>
            </a:r>
            <a:r>
              <a:rPr lang="en-US" sz="18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And God said, “Let there be light,” and there was light. </a:t>
            </a:r>
            <a:r>
              <a:rPr lang="en-US" sz="1800" kern="1200" baseline="30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4</a:t>
            </a:r>
            <a:r>
              <a:rPr lang="en-US" sz="18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God saw that the light was good, and he separated the light </a:t>
            </a:r>
            <a:r>
              <a:rPr lang="en-US" sz="18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from</a:t>
            </a:r>
            <a:r>
              <a:rPr lang="en-US" sz="18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the darkness. </a:t>
            </a:r>
            <a:r>
              <a:rPr lang="en-US" sz="1800" kern="1200" baseline="30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a:t>
            </a:r>
            <a:r>
              <a:rPr lang="en-US" sz="18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God called the light “day,” and the darkness he called “night.” And there was evening, and there was morning—the first day. Parallel Days </a:t>
            </a:r>
            <a:r>
              <a:rPr lang="en-US" sz="1800" kern="1200" baseline="30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6</a:t>
            </a:r>
            <a:r>
              <a:rPr lang="en-US" sz="18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And God said, “Let there be a vault between the waters to separate water from water.” </a:t>
            </a:r>
            <a:r>
              <a:rPr lang="en-US" sz="1800" kern="1200" baseline="30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7</a:t>
            </a:r>
            <a:r>
              <a:rPr lang="en-US" sz="18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So God made the vault and separated the water under the vault from the water above it. And it was so. </a:t>
            </a:r>
            <a:r>
              <a:rPr lang="en-US" sz="1800" kern="1200" baseline="30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8</a:t>
            </a:r>
            <a:r>
              <a:rPr lang="en-US" sz="18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God called the vault “sky.” And there was evening, and there was morning—the second day. (Zondervan, 2016)</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248020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5E6B3632-31A7-4B9A-9B3B-DAADD1D372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Footer Placeholder 3">
            <a:extLst>
              <a:ext uri="{FF2B5EF4-FFF2-40B4-BE49-F238E27FC236}">
                <a16:creationId xmlns:a16="http://schemas.microsoft.com/office/drawing/2014/main" id="{851679CF-9515-49CC-B573-A3869597F475}"/>
              </a:ext>
            </a:extLst>
          </p:cNvPr>
          <p:cNvSpPr>
            <a:spLocks noGrp="1"/>
          </p:cNvSpPr>
          <p:nvPr>
            <p:ph type="ftr" sz="quarter" idx="11"/>
          </p:nvPr>
        </p:nvSpPr>
        <p:spPr>
          <a:xfrm>
            <a:off x="643466" y="6356350"/>
            <a:ext cx="8677955" cy="365125"/>
          </a:xfrm>
        </p:spPr>
        <p:txBody>
          <a:bodyPr vert="horz" lIns="91440" tIns="45720" rIns="91440" bIns="45720" rtlCol="0" anchor="ctr">
            <a:normAutofit/>
          </a:bodyPr>
          <a:lstStyle/>
          <a:p>
            <a:pPr algn="l">
              <a:lnSpc>
                <a:spcPct val="90000"/>
              </a:lnSpc>
              <a:spcAft>
                <a:spcPts val="600"/>
              </a:spcAft>
            </a:pPr>
            <a:r>
              <a:rPr lang="en-US" sz="1400" kern="1200" dirty="0">
                <a:solidFill>
                  <a:schemeClr val="tx1">
                    <a:tint val="75000"/>
                  </a:schemeClr>
                </a:solidFill>
                <a:latin typeface="Times New Roman" panose="02020603050405020304" pitchFamily="18" charset="0"/>
                <a:cs typeface="Times New Roman" panose="02020603050405020304" pitchFamily="18" charset="0"/>
              </a:rPr>
              <a:t>Buffalo-Pittsburgh Diocese PNCC</a:t>
            </a:r>
            <a:r>
              <a:rPr lang="en-US" sz="900" kern="1200" dirty="0">
                <a:solidFill>
                  <a:schemeClr val="tx1">
                    <a:tint val="75000"/>
                  </a:schemeClr>
                </a:solidFill>
                <a:latin typeface="+mn-lt"/>
                <a:ea typeface="+mn-ea"/>
                <a:cs typeface="+mn-cs"/>
              </a:rPr>
              <a:t>                                                                                      </a:t>
            </a:r>
            <a:r>
              <a:rPr lang="en-US" sz="1400" kern="1200" dirty="0">
                <a:solidFill>
                  <a:schemeClr val="tx1">
                    <a:tint val="75000"/>
                  </a:schemeClr>
                </a:solidFill>
                <a:latin typeface="Times New Roman" panose="02020603050405020304" pitchFamily="18" charset="0"/>
                <a:cs typeface="Times New Roman" panose="02020603050405020304" pitchFamily="18" charset="0"/>
              </a:rPr>
              <a:t>Rev. Dr. D.L. Seekins</a:t>
            </a:r>
          </a:p>
        </p:txBody>
      </p:sp>
      <p:sp>
        <p:nvSpPr>
          <p:cNvPr id="5" name="Slide Number Placeholder 4">
            <a:extLst>
              <a:ext uri="{FF2B5EF4-FFF2-40B4-BE49-F238E27FC236}">
                <a16:creationId xmlns:a16="http://schemas.microsoft.com/office/drawing/2014/main" id="{8F35D8D5-7CBF-4B13-A943-E557497D2208}"/>
              </a:ext>
            </a:extLst>
          </p:cNvPr>
          <p:cNvSpPr>
            <a:spLocks noGrp="1"/>
          </p:cNvSpPr>
          <p:nvPr>
            <p:ph type="sldNum" sz="quarter" idx="12"/>
          </p:nvPr>
        </p:nvSpPr>
        <p:spPr>
          <a:xfrm>
            <a:off x="10617958" y="6356350"/>
            <a:ext cx="967910" cy="365125"/>
          </a:xfrm>
        </p:spPr>
        <p:txBody>
          <a:bodyPr vert="horz" lIns="91440" tIns="45720" rIns="91440" bIns="45720" rtlCol="0" anchor="ctr">
            <a:normAutofit/>
          </a:bodyPr>
          <a:lstStyle/>
          <a:p>
            <a:pPr>
              <a:spcAft>
                <a:spcPts val="600"/>
              </a:spcAft>
            </a:pPr>
            <a:fld id="{13E4AA86-8703-454E-B8CD-5341B2B94ABB}" type="slidenum">
              <a:rPr lang="en-US" smtClean="0"/>
              <a:pPr>
                <a:spcAft>
                  <a:spcPts val="600"/>
                </a:spcAft>
              </a:pPr>
              <a:t>8</a:t>
            </a:fld>
            <a:endParaRPr lang="en-US"/>
          </a:p>
        </p:txBody>
      </p:sp>
      <p:sp>
        <p:nvSpPr>
          <p:cNvPr id="8" name="TextBox 7">
            <a:extLst>
              <a:ext uri="{FF2B5EF4-FFF2-40B4-BE49-F238E27FC236}">
                <a16:creationId xmlns:a16="http://schemas.microsoft.com/office/drawing/2014/main" id="{0445CB6F-C470-81A6-52C7-29DED2955F4A}"/>
              </a:ext>
            </a:extLst>
          </p:cNvPr>
          <p:cNvSpPr txBox="1"/>
          <p:nvPr/>
        </p:nvSpPr>
        <p:spPr>
          <a:xfrm>
            <a:off x="4156968" y="552401"/>
            <a:ext cx="3474755" cy="523220"/>
          </a:xfrm>
          <a:prstGeom prst="rect">
            <a:avLst/>
          </a:prstGeom>
          <a:noFill/>
        </p:spPr>
        <p:txBody>
          <a:bodyPr wrap="square" rtlCol="0">
            <a:spAutoFit/>
          </a:bodyPr>
          <a:lstStyle/>
          <a:p>
            <a:r>
              <a:rPr lang="en-US" sz="2800" b="1" dirty="0">
                <a:latin typeface="Times New Roman" panose="02020603050405020304" pitchFamily="18" charset="0"/>
                <a:cs typeface="Times New Roman" panose="02020603050405020304" pitchFamily="18" charset="0"/>
              </a:rPr>
              <a:t>The Bible – Class 2</a:t>
            </a:r>
          </a:p>
        </p:txBody>
      </p:sp>
      <p:sp>
        <p:nvSpPr>
          <p:cNvPr id="2" name="TextBox 1">
            <a:extLst>
              <a:ext uri="{FF2B5EF4-FFF2-40B4-BE49-F238E27FC236}">
                <a16:creationId xmlns:a16="http://schemas.microsoft.com/office/drawing/2014/main" id="{27D9F82D-4EFD-4CD2-4078-01587D2B1210}"/>
              </a:ext>
            </a:extLst>
          </p:cNvPr>
          <p:cNvSpPr txBox="1"/>
          <p:nvPr/>
        </p:nvSpPr>
        <p:spPr>
          <a:xfrm>
            <a:off x="1160585" y="1441938"/>
            <a:ext cx="9976338" cy="4395049"/>
          </a:xfrm>
          <a:prstGeom prst="rect">
            <a:avLst/>
          </a:prstGeom>
          <a:noFill/>
        </p:spPr>
        <p:txBody>
          <a:bodyPr wrap="square" rtlCol="0">
            <a:spAutoFit/>
          </a:bodyPr>
          <a:lstStyle/>
          <a:p>
            <a:pPr marL="0" marR="0">
              <a:lnSpc>
                <a:spcPct val="90000"/>
              </a:lnSpc>
              <a:spcBef>
                <a:spcPts val="0"/>
              </a:spcBef>
              <a:spcAft>
                <a:spcPts val="600"/>
              </a:spcAft>
            </a:pPr>
            <a:r>
              <a:rPr lang="en-US" sz="18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“We know how it goes from there; over the course of seven days one element after another, then living things. Then finally on the sixth day, man is created and on the seventh day God rests”. (Ratzinger, 2022) </a:t>
            </a:r>
            <a:endParaRPr lang="en-US" sz="18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90000"/>
              </a:lnSpc>
              <a:spcBef>
                <a:spcPts val="0"/>
              </a:spcBef>
              <a:spcAft>
                <a:spcPts val="600"/>
              </a:spcAft>
            </a:pPr>
            <a:r>
              <a:rPr lang="en-US" sz="18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How did the ancient church and the current church deal with the dichotomy between what we know of science and what is described here in the Biblical text? </a:t>
            </a:r>
            <a:endParaRPr lang="en-US" sz="18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50000"/>
              </a:lnSpc>
              <a:spcBef>
                <a:spcPts val="0"/>
              </a:spcBef>
              <a:spcAft>
                <a:spcPts val="600"/>
              </a:spcAft>
            </a:pPr>
            <a:r>
              <a:rPr lang="en-US" sz="18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“The answer, which gradually became the common point of view in the field of Catholic theology starting in the 1930’s, is based on the idea of literary genre. This view says the Bible is not a scientific textbook, nor does it claim to be; it is a religious book, which means it cannot be used to acquire scientific information or to learn how the world came to be as far as the natural processes involved are concerned”. (Ratzinger, 2022)  </a:t>
            </a:r>
            <a:endParaRPr lang="en-US" sz="18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90000"/>
              </a:lnSpc>
              <a:spcBef>
                <a:spcPts val="0"/>
              </a:spcBef>
              <a:spcAft>
                <a:spcPts val="600"/>
              </a:spcAft>
            </a:pPr>
            <a:r>
              <a:rPr lang="en-US" sz="18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“According to this view, Scripture is not trying to tell us how the different kinds of plants came about, how the sun and the moon and the stars were formed, but it is ultimately using this imagery to say only one thing: God created the world.  All these things have their origin in a single power, God’s eternal Reason, experienced in the creative power of the Word”. (Ratzinger, 2022) pg18</a:t>
            </a:r>
            <a:endParaRPr lang="en-US" sz="1800" kern="1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077255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5E6B3632-31A7-4B9A-9B3B-DAADD1D372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Footer Placeholder 3">
            <a:extLst>
              <a:ext uri="{FF2B5EF4-FFF2-40B4-BE49-F238E27FC236}">
                <a16:creationId xmlns:a16="http://schemas.microsoft.com/office/drawing/2014/main" id="{851679CF-9515-49CC-B573-A3869597F475}"/>
              </a:ext>
            </a:extLst>
          </p:cNvPr>
          <p:cNvSpPr>
            <a:spLocks noGrp="1"/>
          </p:cNvSpPr>
          <p:nvPr>
            <p:ph type="ftr" sz="quarter" idx="11"/>
          </p:nvPr>
        </p:nvSpPr>
        <p:spPr>
          <a:xfrm>
            <a:off x="643466" y="6356350"/>
            <a:ext cx="8677955" cy="365125"/>
          </a:xfrm>
        </p:spPr>
        <p:txBody>
          <a:bodyPr vert="horz" lIns="91440" tIns="45720" rIns="91440" bIns="45720" rtlCol="0" anchor="ctr">
            <a:normAutofit/>
          </a:bodyPr>
          <a:lstStyle/>
          <a:p>
            <a:pPr algn="l">
              <a:lnSpc>
                <a:spcPct val="90000"/>
              </a:lnSpc>
              <a:spcAft>
                <a:spcPts val="600"/>
              </a:spcAft>
            </a:pPr>
            <a:r>
              <a:rPr lang="en-US" sz="1400" kern="1200" dirty="0">
                <a:solidFill>
                  <a:schemeClr val="tx1">
                    <a:tint val="75000"/>
                  </a:schemeClr>
                </a:solidFill>
                <a:latin typeface="Times New Roman" panose="02020603050405020304" pitchFamily="18" charset="0"/>
                <a:cs typeface="Times New Roman" panose="02020603050405020304" pitchFamily="18" charset="0"/>
              </a:rPr>
              <a:t>Buffalo-Pittsburgh Diocese PNCC</a:t>
            </a:r>
            <a:r>
              <a:rPr lang="en-US" sz="900" kern="1200" dirty="0">
                <a:solidFill>
                  <a:schemeClr val="tx1">
                    <a:tint val="75000"/>
                  </a:schemeClr>
                </a:solidFill>
                <a:latin typeface="+mn-lt"/>
                <a:ea typeface="+mn-ea"/>
                <a:cs typeface="+mn-cs"/>
              </a:rPr>
              <a:t>                                                                                      </a:t>
            </a:r>
            <a:r>
              <a:rPr lang="en-US" sz="1400" kern="1200" dirty="0">
                <a:solidFill>
                  <a:schemeClr val="tx1">
                    <a:tint val="75000"/>
                  </a:schemeClr>
                </a:solidFill>
                <a:latin typeface="Times New Roman" panose="02020603050405020304" pitchFamily="18" charset="0"/>
                <a:cs typeface="Times New Roman" panose="02020603050405020304" pitchFamily="18" charset="0"/>
              </a:rPr>
              <a:t>Rev. Dr. D.L. Seekins</a:t>
            </a:r>
          </a:p>
        </p:txBody>
      </p:sp>
      <p:sp>
        <p:nvSpPr>
          <p:cNvPr id="5" name="Slide Number Placeholder 4">
            <a:extLst>
              <a:ext uri="{FF2B5EF4-FFF2-40B4-BE49-F238E27FC236}">
                <a16:creationId xmlns:a16="http://schemas.microsoft.com/office/drawing/2014/main" id="{8F35D8D5-7CBF-4B13-A943-E557497D2208}"/>
              </a:ext>
            </a:extLst>
          </p:cNvPr>
          <p:cNvSpPr>
            <a:spLocks noGrp="1"/>
          </p:cNvSpPr>
          <p:nvPr>
            <p:ph type="sldNum" sz="quarter" idx="12"/>
          </p:nvPr>
        </p:nvSpPr>
        <p:spPr>
          <a:xfrm>
            <a:off x="10617958" y="6356350"/>
            <a:ext cx="967910" cy="365125"/>
          </a:xfrm>
        </p:spPr>
        <p:txBody>
          <a:bodyPr vert="horz" lIns="91440" tIns="45720" rIns="91440" bIns="45720" rtlCol="0" anchor="ctr">
            <a:normAutofit/>
          </a:bodyPr>
          <a:lstStyle/>
          <a:p>
            <a:pPr>
              <a:spcAft>
                <a:spcPts val="600"/>
              </a:spcAft>
            </a:pPr>
            <a:fld id="{13E4AA86-8703-454E-B8CD-5341B2B94ABB}" type="slidenum">
              <a:rPr lang="en-US" smtClean="0"/>
              <a:pPr>
                <a:spcAft>
                  <a:spcPts val="600"/>
                </a:spcAft>
              </a:pPr>
              <a:t>9</a:t>
            </a:fld>
            <a:endParaRPr lang="en-US"/>
          </a:p>
        </p:txBody>
      </p:sp>
      <p:sp>
        <p:nvSpPr>
          <p:cNvPr id="8" name="TextBox 7">
            <a:extLst>
              <a:ext uri="{FF2B5EF4-FFF2-40B4-BE49-F238E27FC236}">
                <a16:creationId xmlns:a16="http://schemas.microsoft.com/office/drawing/2014/main" id="{0445CB6F-C470-81A6-52C7-29DED2955F4A}"/>
              </a:ext>
            </a:extLst>
          </p:cNvPr>
          <p:cNvSpPr txBox="1"/>
          <p:nvPr/>
        </p:nvSpPr>
        <p:spPr>
          <a:xfrm>
            <a:off x="4145245" y="306217"/>
            <a:ext cx="3474755" cy="523220"/>
          </a:xfrm>
          <a:prstGeom prst="rect">
            <a:avLst/>
          </a:prstGeom>
          <a:noFill/>
        </p:spPr>
        <p:txBody>
          <a:bodyPr wrap="square" rtlCol="0">
            <a:spAutoFit/>
          </a:bodyPr>
          <a:lstStyle/>
          <a:p>
            <a:r>
              <a:rPr lang="en-US" sz="2800" b="1" dirty="0">
                <a:latin typeface="Times New Roman" panose="02020603050405020304" pitchFamily="18" charset="0"/>
                <a:cs typeface="Times New Roman" panose="02020603050405020304" pitchFamily="18" charset="0"/>
              </a:rPr>
              <a:t>The Bible – Class 2</a:t>
            </a:r>
          </a:p>
        </p:txBody>
      </p:sp>
      <p:sp>
        <p:nvSpPr>
          <p:cNvPr id="2" name="TextBox 1">
            <a:extLst>
              <a:ext uri="{FF2B5EF4-FFF2-40B4-BE49-F238E27FC236}">
                <a16:creationId xmlns:a16="http://schemas.microsoft.com/office/drawing/2014/main" id="{27D9F82D-4EFD-4CD2-4078-01587D2B1210}"/>
              </a:ext>
            </a:extLst>
          </p:cNvPr>
          <p:cNvSpPr txBox="1"/>
          <p:nvPr/>
        </p:nvSpPr>
        <p:spPr>
          <a:xfrm>
            <a:off x="1125575" y="1135654"/>
            <a:ext cx="9976338" cy="4964949"/>
          </a:xfrm>
          <a:prstGeom prst="rect">
            <a:avLst/>
          </a:prstGeom>
          <a:noFill/>
        </p:spPr>
        <p:txBody>
          <a:bodyPr wrap="square" rtlCol="0">
            <a:spAutoFit/>
          </a:bodyPr>
          <a:lstStyle/>
          <a:p>
            <a:pPr marL="0" marR="0">
              <a:lnSpc>
                <a:spcPct val="90000"/>
              </a:lnSpc>
              <a:spcBef>
                <a:spcPts val="0"/>
              </a:spcBef>
              <a:spcAft>
                <a:spcPts val="800"/>
              </a:spcAft>
            </a:pPr>
            <a:r>
              <a:rPr lang="en-US" sz="18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Adam and Eve</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600"/>
              </a:spcAft>
            </a:pPr>
            <a:r>
              <a:rPr lang="en-US" sz="1800" kern="1200" dirty="0">
                <a:solidFill>
                  <a:srgbClr val="000000"/>
                </a:solidFill>
                <a:effectLst/>
                <a:latin typeface="Times New Roman" panose="02020603050405020304" pitchFamily="18" charset="0"/>
                <a:ea typeface="Times New Roman" panose="02020603050405020304" pitchFamily="18" charset="0"/>
              </a:rPr>
              <a:t>Genesis 2 </a:t>
            </a:r>
            <a:r>
              <a:rPr lang="en-US" sz="1800" kern="1200" baseline="30000" dirty="0">
                <a:solidFill>
                  <a:srgbClr val="000000"/>
                </a:solidFill>
                <a:effectLst/>
                <a:latin typeface="Times New Roman" panose="02020603050405020304" pitchFamily="18" charset="0"/>
                <a:ea typeface="Times New Roman" panose="02020603050405020304" pitchFamily="18" charset="0"/>
              </a:rPr>
              <a:t>4</a:t>
            </a:r>
            <a:r>
              <a:rPr lang="en-US" sz="1800" kern="1200" dirty="0">
                <a:solidFill>
                  <a:srgbClr val="000000"/>
                </a:solidFill>
                <a:effectLst/>
                <a:latin typeface="Times New Roman" panose="02020603050405020304" pitchFamily="18" charset="0"/>
                <a:ea typeface="Times New Roman" panose="02020603050405020304" pitchFamily="18" charset="0"/>
              </a:rPr>
              <a:t>This is the account of the heavens and the earth when they were created, when the LORD God made the earth and the heavens. </a:t>
            </a:r>
            <a:r>
              <a:rPr lang="en-US" sz="1800" kern="1200" baseline="30000" dirty="0">
                <a:solidFill>
                  <a:srgbClr val="000000"/>
                </a:solidFill>
                <a:effectLst/>
                <a:latin typeface="Times New Roman" panose="02020603050405020304" pitchFamily="18" charset="0"/>
                <a:ea typeface="Times New Roman" panose="02020603050405020304" pitchFamily="18" charset="0"/>
              </a:rPr>
              <a:t>5</a:t>
            </a:r>
            <a:r>
              <a:rPr lang="en-US" sz="1800" kern="1200" dirty="0">
                <a:solidFill>
                  <a:srgbClr val="000000"/>
                </a:solidFill>
                <a:effectLst/>
                <a:latin typeface="Times New Roman" panose="02020603050405020304" pitchFamily="18" charset="0"/>
                <a:ea typeface="Times New Roman" panose="02020603050405020304" pitchFamily="18" charset="0"/>
              </a:rPr>
              <a:t>Now no shrub had yet appeared on the earth and no plant had yet sprung up, for the LORD God had not sent rain on the earth and there was no one to work the ground, </a:t>
            </a:r>
            <a:r>
              <a:rPr lang="en-US" sz="1800" kern="1200" baseline="30000" dirty="0">
                <a:solidFill>
                  <a:srgbClr val="000000"/>
                </a:solidFill>
                <a:effectLst/>
                <a:latin typeface="Times New Roman" panose="02020603050405020304" pitchFamily="18" charset="0"/>
                <a:ea typeface="Times New Roman" panose="02020603050405020304" pitchFamily="18" charset="0"/>
              </a:rPr>
              <a:t>6</a:t>
            </a:r>
            <a:r>
              <a:rPr lang="en-US" sz="1800" kern="1200" dirty="0">
                <a:solidFill>
                  <a:srgbClr val="000000"/>
                </a:solidFill>
                <a:effectLst/>
                <a:latin typeface="Times New Roman" panose="02020603050405020304" pitchFamily="18" charset="0"/>
                <a:ea typeface="Times New Roman" panose="02020603050405020304" pitchFamily="18" charset="0"/>
              </a:rPr>
              <a:t>but streams came up from the earth and watered the whole surface of the ground. </a:t>
            </a:r>
            <a:r>
              <a:rPr lang="en-US" sz="1800" kern="1200" baseline="30000" dirty="0">
                <a:solidFill>
                  <a:srgbClr val="000000"/>
                </a:solidFill>
                <a:effectLst/>
                <a:latin typeface="Times New Roman" panose="02020603050405020304" pitchFamily="18" charset="0"/>
                <a:ea typeface="Times New Roman" panose="02020603050405020304" pitchFamily="18" charset="0"/>
              </a:rPr>
              <a:t>7</a:t>
            </a:r>
            <a:r>
              <a:rPr lang="en-US" sz="1800" kern="1200" dirty="0">
                <a:solidFill>
                  <a:srgbClr val="000000"/>
                </a:solidFill>
                <a:effectLst/>
                <a:latin typeface="Times New Roman" panose="02020603050405020304" pitchFamily="18" charset="0"/>
                <a:ea typeface="Times New Roman" panose="02020603050405020304" pitchFamily="18" charset="0"/>
              </a:rPr>
              <a:t>Then the LORD God formed a man from the dust of the ground and breathed into his nostrils the breath of life, and the man became a living being. </a:t>
            </a:r>
            <a:r>
              <a:rPr lang="en-US" sz="1800" kern="1200" baseline="30000" dirty="0">
                <a:solidFill>
                  <a:srgbClr val="000000"/>
                </a:solidFill>
                <a:effectLst/>
                <a:latin typeface="Times New Roman" panose="02020603050405020304" pitchFamily="18" charset="0"/>
                <a:ea typeface="Times New Roman" panose="02020603050405020304" pitchFamily="18" charset="0"/>
              </a:rPr>
              <a:t>8</a:t>
            </a:r>
            <a:r>
              <a:rPr lang="en-US" sz="1800" kern="1200" dirty="0">
                <a:solidFill>
                  <a:srgbClr val="000000"/>
                </a:solidFill>
                <a:effectLst/>
                <a:latin typeface="Times New Roman" panose="02020603050405020304" pitchFamily="18" charset="0"/>
                <a:ea typeface="Times New Roman" panose="02020603050405020304" pitchFamily="18" charset="0"/>
              </a:rPr>
              <a:t>Now the LORD God had planted a garden in the east, in Eden; and there he put the man he had formed. </a:t>
            </a:r>
            <a:r>
              <a:rPr lang="en-US" sz="1800" kern="1200" baseline="30000" dirty="0">
                <a:solidFill>
                  <a:srgbClr val="000000"/>
                </a:solidFill>
                <a:effectLst/>
                <a:latin typeface="Times New Roman" panose="02020603050405020304" pitchFamily="18" charset="0"/>
                <a:ea typeface="Times New Roman" panose="02020603050405020304" pitchFamily="18" charset="0"/>
              </a:rPr>
              <a:t>9</a:t>
            </a:r>
            <a:r>
              <a:rPr lang="en-US" sz="1800" kern="1200" dirty="0">
                <a:solidFill>
                  <a:srgbClr val="000000"/>
                </a:solidFill>
                <a:effectLst/>
                <a:latin typeface="Times New Roman" panose="02020603050405020304" pitchFamily="18" charset="0"/>
                <a:ea typeface="Times New Roman" panose="02020603050405020304" pitchFamily="18" charset="0"/>
              </a:rPr>
              <a:t>The LORD God made all kinds of trees grow out of the ground—trees that were pleasing to the eye and good for food. In the middle of the garden were the tree of life and the tree of the knowledge of good and evil. </a:t>
            </a:r>
            <a:r>
              <a:rPr lang="en-US" sz="1800" kern="1200" baseline="30000" dirty="0">
                <a:solidFill>
                  <a:srgbClr val="000000"/>
                </a:solidFill>
                <a:effectLst/>
                <a:latin typeface="Times New Roman" panose="02020603050405020304" pitchFamily="18" charset="0"/>
                <a:ea typeface="Times New Roman" panose="02020603050405020304" pitchFamily="18" charset="0"/>
              </a:rPr>
              <a:t>10</a:t>
            </a:r>
            <a:r>
              <a:rPr lang="en-US" sz="1800" kern="1200" dirty="0">
                <a:solidFill>
                  <a:srgbClr val="000000"/>
                </a:solidFill>
                <a:effectLst/>
                <a:latin typeface="Times New Roman" panose="02020603050405020304" pitchFamily="18" charset="0"/>
                <a:ea typeface="Times New Roman" panose="02020603050405020304" pitchFamily="18" charset="0"/>
              </a:rPr>
              <a:t>A river watering the garden flowed from Eden; from there it was separated into four headwaters. </a:t>
            </a:r>
            <a:r>
              <a:rPr lang="en-US" sz="1800" kern="1200" baseline="30000" dirty="0">
                <a:solidFill>
                  <a:srgbClr val="000000"/>
                </a:solidFill>
                <a:effectLst/>
                <a:latin typeface="Times New Roman" panose="02020603050405020304" pitchFamily="18" charset="0"/>
                <a:ea typeface="Times New Roman" panose="02020603050405020304" pitchFamily="18" charset="0"/>
              </a:rPr>
              <a:t>11</a:t>
            </a:r>
            <a:r>
              <a:rPr lang="en-US" sz="1800" kern="1200" dirty="0">
                <a:solidFill>
                  <a:srgbClr val="000000"/>
                </a:solidFill>
                <a:effectLst/>
                <a:latin typeface="Times New Roman" panose="02020603050405020304" pitchFamily="18" charset="0"/>
                <a:ea typeface="Times New Roman" panose="02020603050405020304" pitchFamily="18" charset="0"/>
              </a:rPr>
              <a:t>The name of the first is the </a:t>
            </a:r>
            <a:r>
              <a:rPr lang="en-US" sz="1800" kern="1200" dirty="0" err="1">
                <a:solidFill>
                  <a:srgbClr val="000000"/>
                </a:solidFill>
                <a:effectLst/>
                <a:latin typeface="Times New Roman" panose="02020603050405020304" pitchFamily="18" charset="0"/>
                <a:ea typeface="Times New Roman" panose="02020603050405020304" pitchFamily="18" charset="0"/>
              </a:rPr>
              <a:t>Pishon</a:t>
            </a:r>
            <a:r>
              <a:rPr lang="en-US" sz="1800" kern="1200" dirty="0">
                <a:solidFill>
                  <a:srgbClr val="000000"/>
                </a:solidFill>
                <a:effectLst/>
                <a:latin typeface="Times New Roman" panose="02020603050405020304" pitchFamily="18" charset="0"/>
                <a:ea typeface="Times New Roman" panose="02020603050405020304" pitchFamily="18" charset="0"/>
              </a:rPr>
              <a:t>; it winds through the entire land of Havilah, where there is gold. </a:t>
            </a:r>
            <a:r>
              <a:rPr lang="en-US" sz="1800" kern="1200" baseline="30000" dirty="0">
                <a:solidFill>
                  <a:srgbClr val="000000"/>
                </a:solidFill>
                <a:effectLst/>
                <a:latin typeface="Times New Roman" panose="02020603050405020304" pitchFamily="18" charset="0"/>
                <a:ea typeface="Times New Roman" panose="02020603050405020304" pitchFamily="18" charset="0"/>
              </a:rPr>
              <a:t>12</a:t>
            </a:r>
            <a:r>
              <a:rPr lang="en-US" sz="1800" kern="1200" dirty="0">
                <a:solidFill>
                  <a:srgbClr val="000000"/>
                </a:solidFill>
                <a:effectLst/>
                <a:latin typeface="Times New Roman" panose="02020603050405020304" pitchFamily="18" charset="0"/>
                <a:ea typeface="Times New Roman" panose="02020603050405020304" pitchFamily="18" charset="0"/>
              </a:rPr>
              <a:t>(The gold of that land is good; aromatic resin and onyx are also there.)</a:t>
            </a:r>
            <a:endParaRPr lang="en-US" sz="1800" kern="1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9902597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4342</TotalTime>
  <Words>5332</Words>
  <Application>Microsoft Office PowerPoint</Application>
  <PresentationFormat>Widescreen</PresentationFormat>
  <Paragraphs>206</Paragraphs>
  <Slides>28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28</vt:i4>
      </vt:variant>
    </vt:vector>
  </HeadingPairs>
  <TitlesOfParts>
    <vt:vector size="33" baseType="lpstr">
      <vt:lpstr>Arial</vt:lpstr>
      <vt:lpstr>Calibri</vt:lpstr>
      <vt:lpstr>Calibri Light</vt:lpstr>
      <vt:lpstr>Times New Roman</vt:lpstr>
      <vt:lpstr>Office Theme</vt:lpstr>
      <vt:lpstr>The Bible Class 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Donald Seekins</dc:creator>
  <cp:lastModifiedBy>Donald Seekins</cp:lastModifiedBy>
  <cp:revision>67</cp:revision>
  <dcterms:created xsi:type="dcterms:W3CDTF">2022-03-16T16:55:25Z</dcterms:created>
  <dcterms:modified xsi:type="dcterms:W3CDTF">2024-01-18T14:26:16Z</dcterms:modified>
</cp:coreProperties>
</file>