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57" r:id="rId3"/>
    <p:sldId id="258" r:id="rId4"/>
    <p:sldId id="264" r:id="rId5"/>
    <p:sldId id="265" r:id="rId6"/>
    <p:sldId id="266" r:id="rId7"/>
    <p:sldId id="267" r:id="rId8"/>
    <p:sldId id="268" r:id="rId9"/>
    <p:sldId id="269" r:id="rId10"/>
    <p:sldId id="270" r:id="rId11"/>
    <p:sldId id="259" r:id="rId12"/>
    <p:sldId id="271" r:id="rId13"/>
    <p:sldId id="260" r:id="rId14"/>
    <p:sldId id="284" r:id="rId15"/>
    <p:sldId id="272" r:id="rId16"/>
    <p:sldId id="273" r:id="rId17"/>
    <p:sldId id="274" r:id="rId18"/>
    <p:sldId id="287" r:id="rId19"/>
    <p:sldId id="275" r:id="rId20"/>
    <p:sldId id="276" r:id="rId21"/>
    <p:sldId id="277" r:id="rId22"/>
    <p:sldId id="278" r:id="rId23"/>
    <p:sldId id="283" r:id="rId24"/>
    <p:sldId id="280" r:id="rId25"/>
    <p:sldId id="281" r:id="rId26"/>
    <p:sldId id="282" r:id="rId27"/>
    <p:sldId id="261" r:id="rId28"/>
    <p:sldId id="262" r:id="rId29"/>
    <p:sldId id="285" r:id="rId30"/>
    <p:sldId id="286" r:id="rId31"/>
    <p:sldId id="263"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5201" autoAdjust="0"/>
  </p:normalViewPr>
  <p:slideViewPr>
    <p:cSldViewPr snapToGrid="0">
      <p:cViewPr varScale="1">
        <p:scale>
          <a:sx n="82" d="100"/>
          <a:sy n="82" d="100"/>
        </p:scale>
        <p:origin x="894" y="9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6" d="100"/>
          <a:sy n="66" d="100"/>
        </p:scale>
        <p:origin x="3330" y="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3177A3A-1504-4554-B224-709CA8E0B53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47FE5E4-7D7F-44DF-89C3-EC22C7AD691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8CD1BD5-699B-49C0-846E-502E88937216}" type="datetimeFigureOut">
              <a:rPr lang="en-US" smtClean="0"/>
              <a:t>4/19/2022</a:t>
            </a:fld>
            <a:endParaRPr lang="en-US"/>
          </a:p>
        </p:txBody>
      </p:sp>
      <p:sp>
        <p:nvSpPr>
          <p:cNvPr id="4" name="Footer Placeholder 3">
            <a:extLst>
              <a:ext uri="{FF2B5EF4-FFF2-40B4-BE49-F238E27FC236}">
                <a16:creationId xmlns:a16="http://schemas.microsoft.com/office/drawing/2014/main" id="{72AF332C-FB21-4EE3-86C2-B265DDCBE72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94CBD9F-7813-4E7D-A2F0-984F63C8B84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C739F22-EE47-411C-9B46-92F99A185DE0}" type="slidenum">
              <a:rPr lang="en-US" smtClean="0"/>
              <a:t>‹#›</a:t>
            </a:fld>
            <a:endParaRPr lang="en-US"/>
          </a:p>
        </p:txBody>
      </p:sp>
    </p:spTree>
    <p:extLst>
      <p:ext uri="{BB962C8B-B14F-4D97-AF65-F5344CB8AC3E}">
        <p14:creationId xmlns:p14="http://schemas.microsoft.com/office/powerpoint/2010/main" val="20674510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4AA810-EB0B-4CA3-8056-BF6C6A6C7757}" type="datetimeFigureOut">
              <a:rPr lang="en-US" smtClean="0"/>
              <a:t>4/19/2022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D2F502-55F3-4095-85C6-B665DB1F9371}" type="slidenum">
              <a:rPr lang="en-US" smtClean="0"/>
              <a:t>‹#›</a:t>
            </a:fld>
            <a:endParaRPr lang="en-US"/>
          </a:p>
        </p:txBody>
      </p:sp>
    </p:spTree>
    <p:extLst>
      <p:ext uri="{BB962C8B-B14F-4D97-AF65-F5344CB8AC3E}">
        <p14:creationId xmlns:p14="http://schemas.microsoft.com/office/powerpoint/2010/main" val="1472799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93301-8267-4F2F-8B3B-F5B98286CC5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BE873E6-41A8-4938-B639-6471FB17BB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551A482-4D4F-4C52-9938-03387524773F}"/>
              </a:ext>
            </a:extLst>
          </p:cNvPr>
          <p:cNvSpPr>
            <a:spLocks noGrp="1"/>
          </p:cNvSpPr>
          <p:nvPr>
            <p:ph type="dt" sz="half" idx="10"/>
          </p:nvPr>
        </p:nvSpPr>
        <p:spPr/>
        <p:txBody>
          <a:bodyPr/>
          <a:lstStyle/>
          <a:p>
            <a:fld id="{B3840A91-3166-46B9-B0AB-A10F5590DC8B}" type="datetime1">
              <a:rPr lang="en-US" smtClean="0"/>
              <a:t>4/19/2022</a:t>
            </a:fld>
            <a:endParaRPr lang="en-US"/>
          </a:p>
        </p:txBody>
      </p:sp>
      <p:sp>
        <p:nvSpPr>
          <p:cNvPr id="5" name="Footer Placeholder 4">
            <a:extLst>
              <a:ext uri="{FF2B5EF4-FFF2-40B4-BE49-F238E27FC236}">
                <a16:creationId xmlns:a16="http://schemas.microsoft.com/office/drawing/2014/main" id="{4FB9CAE6-FC91-4BBA-96A1-0CBC70CF0007}"/>
              </a:ext>
            </a:extLst>
          </p:cNvPr>
          <p:cNvSpPr>
            <a:spLocks noGrp="1"/>
          </p:cNvSpPr>
          <p:nvPr>
            <p:ph type="ftr" sz="quarter" idx="11"/>
          </p:nvPr>
        </p:nvSpPr>
        <p:spPr/>
        <p:txBody>
          <a:bodyPr/>
          <a:lstStyle/>
          <a:p>
            <a:r>
              <a:rPr lang="en-US"/>
              <a:t>Buffalo-Pittsburgh Diocese PNCC                                             Rev. Dr. D.L. Seekins</a:t>
            </a:r>
          </a:p>
        </p:txBody>
      </p:sp>
      <p:sp>
        <p:nvSpPr>
          <p:cNvPr id="6" name="Slide Number Placeholder 5">
            <a:extLst>
              <a:ext uri="{FF2B5EF4-FFF2-40B4-BE49-F238E27FC236}">
                <a16:creationId xmlns:a16="http://schemas.microsoft.com/office/drawing/2014/main" id="{EE7A6F76-F68A-4770-A645-8E0947DE20B1}"/>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2297699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E3DFB-F4FB-49D6-8153-D3A35755E8D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56F04FC-CDCE-44FD-8228-9045836E2F4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EF2FD1-9EC8-4841-BBAF-D44EC469E234}"/>
              </a:ext>
            </a:extLst>
          </p:cNvPr>
          <p:cNvSpPr>
            <a:spLocks noGrp="1"/>
          </p:cNvSpPr>
          <p:nvPr>
            <p:ph type="dt" sz="half" idx="10"/>
          </p:nvPr>
        </p:nvSpPr>
        <p:spPr/>
        <p:txBody>
          <a:bodyPr/>
          <a:lstStyle/>
          <a:p>
            <a:fld id="{F1643F8A-8EA6-4292-A93C-45A1D728A0A0}" type="datetime1">
              <a:rPr lang="en-US" smtClean="0"/>
              <a:t>4/19/2022</a:t>
            </a:fld>
            <a:endParaRPr lang="en-US"/>
          </a:p>
        </p:txBody>
      </p:sp>
      <p:sp>
        <p:nvSpPr>
          <p:cNvPr id="5" name="Footer Placeholder 4">
            <a:extLst>
              <a:ext uri="{FF2B5EF4-FFF2-40B4-BE49-F238E27FC236}">
                <a16:creationId xmlns:a16="http://schemas.microsoft.com/office/drawing/2014/main" id="{04668410-F061-47AC-BF38-C01E2EFE75F4}"/>
              </a:ext>
            </a:extLst>
          </p:cNvPr>
          <p:cNvSpPr>
            <a:spLocks noGrp="1"/>
          </p:cNvSpPr>
          <p:nvPr>
            <p:ph type="ftr" sz="quarter" idx="11"/>
          </p:nvPr>
        </p:nvSpPr>
        <p:spPr/>
        <p:txBody>
          <a:bodyPr/>
          <a:lstStyle/>
          <a:p>
            <a:r>
              <a:rPr lang="en-US"/>
              <a:t>Buffalo-Pittsburgh Diocese PNCC                                             Rev. Dr. D.L. Seekins</a:t>
            </a:r>
          </a:p>
        </p:txBody>
      </p:sp>
      <p:sp>
        <p:nvSpPr>
          <p:cNvPr id="6" name="Slide Number Placeholder 5">
            <a:extLst>
              <a:ext uri="{FF2B5EF4-FFF2-40B4-BE49-F238E27FC236}">
                <a16:creationId xmlns:a16="http://schemas.microsoft.com/office/drawing/2014/main" id="{B11C205B-95AC-4213-B5F9-E5D47EB2287A}"/>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3421912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924328-3CB3-4108-B5DD-4F9223E2983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CB75817-69E7-4268-B970-659FF410BAE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A67143-F686-45A1-BC0A-BE5B2A62990F}"/>
              </a:ext>
            </a:extLst>
          </p:cNvPr>
          <p:cNvSpPr>
            <a:spLocks noGrp="1"/>
          </p:cNvSpPr>
          <p:nvPr>
            <p:ph type="dt" sz="half" idx="10"/>
          </p:nvPr>
        </p:nvSpPr>
        <p:spPr/>
        <p:txBody>
          <a:bodyPr/>
          <a:lstStyle/>
          <a:p>
            <a:fld id="{A36E060A-73C3-4B3A-A6DD-A4E99FB0C64C}" type="datetime1">
              <a:rPr lang="en-US" smtClean="0"/>
              <a:t>4/19/2022</a:t>
            </a:fld>
            <a:endParaRPr lang="en-US"/>
          </a:p>
        </p:txBody>
      </p:sp>
      <p:sp>
        <p:nvSpPr>
          <p:cNvPr id="5" name="Footer Placeholder 4">
            <a:extLst>
              <a:ext uri="{FF2B5EF4-FFF2-40B4-BE49-F238E27FC236}">
                <a16:creationId xmlns:a16="http://schemas.microsoft.com/office/drawing/2014/main" id="{B367A767-9218-4380-A86D-C7A035BBD834}"/>
              </a:ext>
            </a:extLst>
          </p:cNvPr>
          <p:cNvSpPr>
            <a:spLocks noGrp="1"/>
          </p:cNvSpPr>
          <p:nvPr>
            <p:ph type="ftr" sz="quarter" idx="11"/>
          </p:nvPr>
        </p:nvSpPr>
        <p:spPr/>
        <p:txBody>
          <a:bodyPr/>
          <a:lstStyle/>
          <a:p>
            <a:r>
              <a:rPr lang="en-US"/>
              <a:t>Buffalo-Pittsburgh Diocese PNCC                                             Rev. Dr. D.L. Seekins</a:t>
            </a:r>
          </a:p>
        </p:txBody>
      </p:sp>
      <p:sp>
        <p:nvSpPr>
          <p:cNvPr id="6" name="Slide Number Placeholder 5">
            <a:extLst>
              <a:ext uri="{FF2B5EF4-FFF2-40B4-BE49-F238E27FC236}">
                <a16:creationId xmlns:a16="http://schemas.microsoft.com/office/drawing/2014/main" id="{19C5145B-959E-4058-B7AD-B4F83CF76581}"/>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3501263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6327F-A01E-49D2-AA20-6F0BF96BB98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DAD7E4-1879-4A95-B7C4-87D8EF731ED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5E6E9A-F375-4057-BDF9-C5B27C658B9A}"/>
              </a:ext>
            </a:extLst>
          </p:cNvPr>
          <p:cNvSpPr>
            <a:spLocks noGrp="1"/>
          </p:cNvSpPr>
          <p:nvPr>
            <p:ph type="dt" sz="half" idx="10"/>
          </p:nvPr>
        </p:nvSpPr>
        <p:spPr/>
        <p:txBody>
          <a:bodyPr/>
          <a:lstStyle/>
          <a:p>
            <a:fld id="{019E969D-D7FC-4C79-90E3-766C07D159D2}" type="datetime1">
              <a:rPr lang="en-US" smtClean="0"/>
              <a:t>4/19/2022</a:t>
            </a:fld>
            <a:endParaRPr lang="en-US"/>
          </a:p>
        </p:txBody>
      </p:sp>
      <p:sp>
        <p:nvSpPr>
          <p:cNvPr id="5" name="Footer Placeholder 4">
            <a:extLst>
              <a:ext uri="{FF2B5EF4-FFF2-40B4-BE49-F238E27FC236}">
                <a16:creationId xmlns:a16="http://schemas.microsoft.com/office/drawing/2014/main" id="{C5520B90-C56C-4D4C-B18B-4E981CE662CD}"/>
              </a:ext>
            </a:extLst>
          </p:cNvPr>
          <p:cNvSpPr>
            <a:spLocks noGrp="1"/>
          </p:cNvSpPr>
          <p:nvPr>
            <p:ph type="ftr" sz="quarter" idx="11"/>
          </p:nvPr>
        </p:nvSpPr>
        <p:spPr/>
        <p:txBody>
          <a:bodyPr/>
          <a:lstStyle/>
          <a:p>
            <a:r>
              <a:rPr lang="en-US"/>
              <a:t>Buffalo-Pittsburgh Diocese PNCC                                             Rev. Dr. D.L. Seekins</a:t>
            </a:r>
          </a:p>
        </p:txBody>
      </p:sp>
      <p:sp>
        <p:nvSpPr>
          <p:cNvPr id="6" name="Slide Number Placeholder 5">
            <a:extLst>
              <a:ext uri="{FF2B5EF4-FFF2-40B4-BE49-F238E27FC236}">
                <a16:creationId xmlns:a16="http://schemas.microsoft.com/office/drawing/2014/main" id="{DB706146-19AA-488D-A21A-2923964D97E5}"/>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2855939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9EBEC-6181-4F25-9BC3-F03E9C3D42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943A7C4-1E1F-4A65-8B39-4713B9A3E0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96D48F-B7C7-4FA6-9EA9-6E7923EF309B}"/>
              </a:ext>
            </a:extLst>
          </p:cNvPr>
          <p:cNvSpPr>
            <a:spLocks noGrp="1"/>
          </p:cNvSpPr>
          <p:nvPr>
            <p:ph type="dt" sz="half" idx="10"/>
          </p:nvPr>
        </p:nvSpPr>
        <p:spPr/>
        <p:txBody>
          <a:bodyPr/>
          <a:lstStyle/>
          <a:p>
            <a:fld id="{E8D629B4-1959-4C26-B238-883E2C0C4C36}" type="datetime1">
              <a:rPr lang="en-US" smtClean="0"/>
              <a:t>4/19/2022</a:t>
            </a:fld>
            <a:endParaRPr lang="en-US"/>
          </a:p>
        </p:txBody>
      </p:sp>
      <p:sp>
        <p:nvSpPr>
          <p:cNvPr id="5" name="Footer Placeholder 4">
            <a:extLst>
              <a:ext uri="{FF2B5EF4-FFF2-40B4-BE49-F238E27FC236}">
                <a16:creationId xmlns:a16="http://schemas.microsoft.com/office/drawing/2014/main" id="{95ED8E06-54EF-4BDA-AF8D-9AF47E04DA9B}"/>
              </a:ext>
            </a:extLst>
          </p:cNvPr>
          <p:cNvSpPr>
            <a:spLocks noGrp="1"/>
          </p:cNvSpPr>
          <p:nvPr>
            <p:ph type="ftr" sz="quarter" idx="11"/>
          </p:nvPr>
        </p:nvSpPr>
        <p:spPr/>
        <p:txBody>
          <a:bodyPr/>
          <a:lstStyle/>
          <a:p>
            <a:r>
              <a:rPr lang="en-US"/>
              <a:t>Buffalo-Pittsburgh Diocese PNCC                                             Rev. Dr. D.L. Seekins</a:t>
            </a:r>
          </a:p>
        </p:txBody>
      </p:sp>
      <p:sp>
        <p:nvSpPr>
          <p:cNvPr id="6" name="Slide Number Placeholder 5">
            <a:extLst>
              <a:ext uri="{FF2B5EF4-FFF2-40B4-BE49-F238E27FC236}">
                <a16:creationId xmlns:a16="http://schemas.microsoft.com/office/drawing/2014/main" id="{303D8397-4978-42E4-88E9-4F5FB4AB20BA}"/>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3672207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155B5-EA39-426D-A871-EC7C89FA76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FC60D14-16BD-4135-B729-1E6D7879F6E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DEE9441-0D7A-4C39-B99D-847AF8911C8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EF54AD1-63AD-4100-93F0-8793A7A46B98}"/>
              </a:ext>
            </a:extLst>
          </p:cNvPr>
          <p:cNvSpPr>
            <a:spLocks noGrp="1"/>
          </p:cNvSpPr>
          <p:nvPr>
            <p:ph type="dt" sz="half" idx="10"/>
          </p:nvPr>
        </p:nvSpPr>
        <p:spPr/>
        <p:txBody>
          <a:bodyPr/>
          <a:lstStyle/>
          <a:p>
            <a:fld id="{086531B3-0D5D-469A-B1E0-7289F9F4CD9D}" type="datetime1">
              <a:rPr lang="en-US" smtClean="0"/>
              <a:t>4/19/2022</a:t>
            </a:fld>
            <a:endParaRPr lang="en-US"/>
          </a:p>
        </p:txBody>
      </p:sp>
      <p:sp>
        <p:nvSpPr>
          <p:cNvPr id="6" name="Footer Placeholder 5">
            <a:extLst>
              <a:ext uri="{FF2B5EF4-FFF2-40B4-BE49-F238E27FC236}">
                <a16:creationId xmlns:a16="http://schemas.microsoft.com/office/drawing/2014/main" id="{FBA34260-21DD-4854-AF3D-2E799F161559}"/>
              </a:ext>
            </a:extLst>
          </p:cNvPr>
          <p:cNvSpPr>
            <a:spLocks noGrp="1"/>
          </p:cNvSpPr>
          <p:nvPr>
            <p:ph type="ftr" sz="quarter" idx="11"/>
          </p:nvPr>
        </p:nvSpPr>
        <p:spPr/>
        <p:txBody>
          <a:bodyPr/>
          <a:lstStyle/>
          <a:p>
            <a:r>
              <a:rPr lang="en-US"/>
              <a:t>Buffalo-Pittsburgh Diocese PNCC                                             Rev. Dr. D.L. Seekins</a:t>
            </a:r>
          </a:p>
        </p:txBody>
      </p:sp>
      <p:sp>
        <p:nvSpPr>
          <p:cNvPr id="7" name="Slide Number Placeholder 6">
            <a:extLst>
              <a:ext uri="{FF2B5EF4-FFF2-40B4-BE49-F238E27FC236}">
                <a16:creationId xmlns:a16="http://schemas.microsoft.com/office/drawing/2014/main" id="{F8E01F3A-9A31-4A04-8A27-F6F934489842}"/>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1197798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FA39B-66A9-48E7-B3F2-A16BD92E188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9493B8-3C60-482A-926F-52D6EE5598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0F1A813-B807-446A-8F5F-C15B029043F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46B4D08-01D8-4A30-9F56-F388863909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C0F3EE-47E8-4652-818B-D85A187F45C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E7DBD70-B514-44B0-ADAB-1E6DC281A594}"/>
              </a:ext>
            </a:extLst>
          </p:cNvPr>
          <p:cNvSpPr>
            <a:spLocks noGrp="1"/>
          </p:cNvSpPr>
          <p:nvPr>
            <p:ph type="dt" sz="half" idx="10"/>
          </p:nvPr>
        </p:nvSpPr>
        <p:spPr/>
        <p:txBody>
          <a:bodyPr/>
          <a:lstStyle/>
          <a:p>
            <a:fld id="{B10C0612-B6FE-441B-9CE0-5E7A165AF571}" type="datetime1">
              <a:rPr lang="en-US" smtClean="0"/>
              <a:t>4/19/2022</a:t>
            </a:fld>
            <a:endParaRPr lang="en-US"/>
          </a:p>
        </p:txBody>
      </p:sp>
      <p:sp>
        <p:nvSpPr>
          <p:cNvPr id="8" name="Footer Placeholder 7">
            <a:extLst>
              <a:ext uri="{FF2B5EF4-FFF2-40B4-BE49-F238E27FC236}">
                <a16:creationId xmlns:a16="http://schemas.microsoft.com/office/drawing/2014/main" id="{35722641-E0E6-4E6F-9F9D-CB3606EE00DA}"/>
              </a:ext>
            </a:extLst>
          </p:cNvPr>
          <p:cNvSpPr>
            <a:spLocks noGrp="1"/>
          </p:cNvSpPr>
          <p:nvPr>
            <p:ph type="ftr" sz="quarter" idx="11"/>
          </p:nvPr>
        </p:nvSpPr>
        <p:spPr/>
        <p:txBody>
          <a:bodyPr/>
          <a:lstStyle/>
          <a:p>
            <a:r>
              <a:rPr lang="en-US"/>
              <a:t>Buffalo-Pittsburgh Diocese PNCC                                             Rev. Dr. D.L. Seekins</a:t>
            </a:r>
          </a:p>
        </p:txBody>
      </p:sp>
      <p:sp>
        <p:nvSpPr>
          <p:cNvPr id="9" name="Slide Number Placeholder 8">
            <a:extLst>
              <a:ext uri="{FF2B5EF4-FFF2-40B4-BE49-F238E27FC236}">
                <a16:creationId xmlns:a16="http://schemas.microsoft.com/office/drawing/2014/main" id="{C7337A57-D2F4-495E-9B79-58E40437469B}"/>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4280357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B2F3B-CF18-409B-A151-9EA5F5BBFCA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92BAA4F-A894-4F3B-A745-2C56E801FE0D}"/>
              </a:ext>
            </a:extLst>
          </p:cNvPr>
          <p:cNvSpPr>
            <a:spLocks noGrp="1"/>
          </p:cNvSpPr>
          <p:nvPr>
            <p:ph type="dt" sz="half" idx="10"/>
          </p:nvPr>
        </p:nvSpPr>
        <p:spPr/>
        <p:txBody>
          <a:bodyPr/>
          <a:lstStyle/>
          <a:p>
            <a:fld id="{6E4DD279-7F7E-4439-8032-9638E91E1361}" type="datetime1">
              <a:rPr lang="en-US" smtClean="0"/>
              <a:t>4/19/2022</a:t>
            </a:fld>
            <a:endParaRPr lang="en-US"/>
          </a:p>
        </p:txBody>
      </p:sp>
      <p:sp>
        <p:nvSpPr>
          <p:cNvPr id="4" name="Footer Placeholder 3">
            <a:extLst>
              <a:ext uri="{FF2B5EF4-FFF2-40B4-BE49-F238E27FC236}">
                <a16:creationId xmlns:a16="http://schemas.microsoft.com/office/drawing/2014/main" id="{298E5488-8C32-420E-9570-95E4BDB36393}"/>
              </a:ext>
            </a:extLst>
          </p:cNvPr>
          <p:cNvSpPr>
            <a:spLocks noGrp="1"/>
          </p:cNvSpPr>
          <p:nvPr>
            <p:ph type="ftr" sz="quarter" idx="11"/>
          </p:nvPr>
        </p:nvSpPr>
        <p:spPr/>
        <p:txBody>
          <a:bodyPr/>
          <a:lstStyle/>
          <a:p>
            <a:r>
              <a:rPr lang="en-US"/>
              <a:t>Buffalo-Pittsburgh Diocese PNCC                                             Rev. Dr. D.L. Seekins</a:t>
            </a:r>
          </a:p>
        </p:txBody>
      </p:sp>
      <p:sp>
        <p:nvSpPr>
          <p:cNvPr id="5" name="Slide Number Placeholder 4">
            <a:extLst>
              <a:ext uri="{FF2B5EF4-FFF2-40B4-BE49-F238E27FC236}">
                <a16:creationId xmlns:a16="http://schemas.microsoft.com/office/drawing/2014/main" id="{DACDB9C9-48ED-4973-8261-F3DE080324A6}"/>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1044403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F96D9E-4003-4239-94FD-78DA1D45E5B7}"/>
              </a:ext>
            </a:extLst>
          </p:cNvPr>
          <p:cNvSpPr>
            <a:spLocks noGrp="1"/>
          </p:cNvSpPr>
          <p:nvPr>
            <p:ph type="dt" sz="half" idx="10"/>
          </p:nvPr>
        </p:nvSpPr>
        <p:spPr/>
        <p:txBody>
          <a:bodyPr/>
          <a:lstStyle/>
          <a:p>
            <a:fld id="{0FA3D6C2-2B04-4C24-BD28-ABBB7639DF72}" type="datetime1">
              <a:rPr lang="en-US" smtClean="0"/>
              <a:t>4/19/2022</a:t>
            </a:fld>
            <a:endParaRPr lang="en-US"/>
          </a:p>
        </p:txBody>
      </p:sp>
      <p:sp>
        <p:nvSpPr>
          <p:cNvPr id="3" name="Footer Placeholder 2">
            <a:extLst>
              <a:ext uri="{FF2B5EF4-FFF2-40B4-BE49-F238E27FC236}">
                <a16:creationId xmlns:a16="http://schemas.microsoft.com/office/drawing/2014/main" id="{CAC6F9AE-D1CF-4174-A453-15DBEF3CF057}"/>
              </a:ext>
            </a:extLst>
          </p:cNvPr>
          <p:cNvSpPr>
            <a:spLocks noGrp="1"/>
          </p:cNvSpPr>
          <p:nvPr>
            <p:ph type="ftr" sz="quarter" idx="11"/>
          </p:nvPr>
        </p:nvSpPr>
        <p:spPr/>
        <p:txBody>
          <a:bodyPr/>
          <a:lstStyle/>
          <a:p>
            <a:r>
              <a:rPr lang="en-US"/>
              <a:t>Buffalo-Pittsburgh Diocese PNCC                                             Rev. Dr. D.L. Seekins</a:t>
            </a:r>
          </a:p>
        </p:txBody>
      </p:sp>
      <p:sp>
        <p:nvSpPr>
          <p:cNvPr id="4" name="Slide Number Placeholder 3">
            <a:extLst>
              <a:ext uri="{FF2B5EF4-FFF2-40B4-BE49-F238E27FC236}">
                <a16:creationId xmlns:a16="http://schemas.microsoft.com/office/drawing/2014/main" id="{DAB7286D-E23A-4B5F-9F5C-8DA069C32779}"/>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1739621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AF3C1-A6DF-405A-9ADD-5022D70BD4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8DC3F0A-BF57-43CC-A8C6-8A8C22915A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F72858A-D443-44BD-9143-A6B84D40BF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83ACDE-CD55-4B40-9AA3-E7CBA82B5A34}"/>
              </a:ext>
            </a:extLst>
          </p:cNvPr>
          <p:cNvSpPr>
            <a:spLocks noGrp="1"/>
          </p:cNvSpPr>
          <p:nvPr>
            <p:ph type="dt" sz="half" idx="10"/>
          </p:nvPr>
        </p:nvSpPr>
        <p:spPr/>
        <p:txBody>
          <a:bodyPr/>
          <a:lstStyle/>
          <a:p>
            <a:fld id="{B18A72DA-4A3F-4C70-9A66-BC099F298D60}" type="datetime1">
              <a:rPr lang="en-US" smtClean="0"/>
              <a:t>4/19/2022</a:t>
            </a:fld>
            <a:endParaRPr lang="en-US"/>
          </a:p>
        </p:txBody>
      </p:sp>
      <p:sp>
        <p:nvSpPr>
          <p:cNvPr id="6" name="Footer Placeholder 5">
            <a:extLst>
              <a:ext uri="{FF2B5EF4-FFF2-40B4-BE49-F238E27FC236}">
                <a16:creationId xmlns:a16="http://schemas.microsoft.com/office/drawing/2014/main" id="{2C1A72D0-7013-4C1E-BF8F-E205F16D4F32}"/>
              </a:ext>
            </a:extLst>
          </p:cNvPr>
          <p:cNvSpPr>
            <a:spLocks noGrp="1"/>
          </p:cNvSpPr>
          <p:nvPr>
            <p:ph type="ftr" sz="quarter" idx="11"/>
          </p:nvPr>
        </p:nvSpPr>
        <p:spPr/>
        <p:txBody>
          <a:bodyPr/>
          <a:lstStyle/>
          <a:p>
            <a:r>
              <a:rPr lang="en-US"/>
              <a:t>Buffalo-Pittsburgh Diocese PNCC                                             Rev. Dr. D.L. Seekins</a:t>
            </a:r>
          </a:p>
        </p:txBody>
      </p:sp>
      <p:sp>
        <p:nvSpPr>
          <p:cNvPr id="7" name="Slide Number Placeholder 6">
            <a:extLst>
              <a:ext uri="{FF2B5EF4-FFF2-40B4-BE49-F238E27FC236}">
                <a16:creationId xmlns:a16="http://schemas.microsoft.com/office/drawing/2014/main" id="{66794835-061D-4B68-BFFE-1C51D02C5680}"/>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3059033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D4C04-3A2D-40AF-8025-B5E8F705E0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31B555-B31E-4EFE-B1BD-968C4FDD24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A841C4-C4F1-4F40-BFEE-8203604AF0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18B015-F0B7-4813-8F91-BA91E26FCE70}"/>
              </a:ext>
            </a:extLst>
          </p:cNvPr>
          <p:cNvSpPr>
            <a:spLocks noGrp="1"/>
          </p:cNvSpPr>
          <p:nvPr>
            <p:ph type="dt" sz="half" idx="10"/>
          </p:nvPr>
        </p:nvSpPr>
        <p:spPr/>
        <p:txBody>
          <a:bodyPr/>
          <a:lstStyle/>
          <a:p>
            <a:fld id="{A1BD6ACC-AEAF-4306-866B-D3E1EA89678A}" type="datetime1">
              <a:rPr lang="en-US" smtClean="0"/>
              <a:t>4/19/2022</a:t>
            </a:fld>
            <a:endParaRPr lang="en-US"/>
          </a:p>
        </p:txBody>
      </p:sp>
      <p:sp>
        <p:nvSpPr>
          <p:cNvPr id="6" name="Footer Placeholder 5">
            <a:extLst>
              <a:ext uri="{FF2B5EF4-FFF2-40B4-BE49-F238E27FC236}">
                <a16:creationId xmlns:a16="http://schemas.microsoft.com/office/drawing/2014/main" id="{C2D7E67B-6715-49C0-BDF9-DC10C659ED56}"/>
              </a:ext>
            </a:extLst>
          </p:cNvPr>
          <p:cNvSpPr>
            <a:spLocks noGrp="1"/>
          </p:cNvSpPr>
          <p:nvPr>
            <p:ph type="ftr" sz="quarter" idx="11"/>
          </p:nvPr>
        </p:nvSpPr>
        <p:spPr/>
        <p:txBody>
          <a:bodyPr/>
          <a:lstStyle/>
          <a:p>
            <a:r>
              <a:rPr lang="en-US"/>
              <a:t>Buffalo-Pittsburgh Diocese PNCC                                             Rev. Dr. D.L. Seekins</a:t>
            </a:r>
          </a:p>
        </p:txBody>
      </p:sp>
      <p:sp>
        <p:nvSpPr>
          <p:cNvPr id="7" name="Slide Number Placeholder 6">
            <a:extLst>
              <a:ext uri="{FF2B5EF4-FFF2-40B4-BE49-F238E27FC236}">
                <a16:creationId xmlns:a16="http://schemas.microsoft.com/office/drawing/2014/main" id="{82921E5C-BE81-4D82-918C-7A9241D7223B}"/>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2711161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2000"/>
            <a:lum/>
          </a:blip>
          <a:srcRect/>
          <a:stretch>
            <a:fillRect l="18000" t="6000" r="18000" b="15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155074-232E-4D59-91CE-CB5FA8E32E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6CFCC30-D3F6-4033-8027-4902BB7193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F17078-5E7A-41A6-A183-2374EC9FE0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8164A0-AF6C-4AE9-BCE1-D60AC03EE50E}" type="datetime1">
              <a:rPr lang="en-US" smtClean="0"/>
              <a:t>4/19/2022</a:t>
            </a:fld>
            <a:endParaRPr lang="en-US"/>
          </a:p>
        </p:txBody>
      </p:sp>
      <p:sp>
        <p:nvSpPr>
          <p:cNvPr id="5" name="Footer Placeholder 4">
            <a:extLst>
              <a:ext uri="{FF2B5EF4-FFF2-40B4-BE49-F238E27FC236}">
                <a16:creationId xmlns:a16="http://schemas.microsoft.com/office/drawing/2014/main" id="{4420054D-91D1-4B02-81F7-B877754826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Buffalo-Pittsburgh Diocese PNCC                                             Rev. Dr. D.L. Seekins</a:t>
            </a:r>
          </a:p>
        </p:txBody>
      </p:sp>
      <p:sp>
        <p:nvSpPr>
          <p:cNvPr id="6" name="Slide Number Placeholder 5">
            <a:extLst>
              <a:ext uri="{FF2B5EF4-FFF2-40B4-BE49-F238E27FC236}">
                <a16:creationId xmlns:a16="http://schemas.microsoft.com/office/drawing/2014/main" id="{4D45EABC-168E-49FD-8E1A-21385E1744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E4AA86-8703-454E-B8CD-5341B2B94ABB}" type="slidenum">
              <a:rPr lang="en-US" smtClean="0"/>
              <a:t>‹#›</a:t>
            </a:fld>
            <a:endParaRPr lang="en-US"/>
          </a:p>
        </p:txBody>
      </p:sp>
    </p:spTree>
    <p:extLst>
      <p:ext uri="{BB962C8B-B14F-4D97-AF65-F5344CB8AC3E}">
        <p14:creationId xmlns:p14="http://schemas.microsoft.com/office/powerpoint/2010/main" val="341364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esv.org/Luke%2024%3A44%E2%80%9345/"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biblia.com/bible/rsvce/2%20Tim.%203.16"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catholic-resources.org/ChurchDocs/PBC_Interp.ht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catholic-resources.org/ChurchDocs/PBC_Interp.ht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catholic-resources.org/ChurchDocs/PBC_Interp.htm"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catholic-resources.org/ChurchDocs/PBC_Interp.ht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catholic-resources.org/ChurchDocs/PBC_Interp.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catholic-resources.org/ChurchDocs/PBC_Interp.htm"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catholic-resources.org/ChurchDocs/PBC_Interp.htm"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catholic-resources.org/ChurchDocs/PBC_Interp.htm"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catholic-resources.org/ChurchDocs/PBC_Interp.htm"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catholic-resources.org/ChurchDocs/PBC_Interp.htm"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catholic-resources.org/ChurchDocs/PBC_Interp.htm"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catholic-resources.org/ChurchDocs/PBC_Interp.htm"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hyperlink" Target="https://www.gotquestions.org/letter-of-Jeremiah.html" TargetMode="External"/><Relationship Id="rId3" Type="http://schemas.openxmlformats.org/officeDocument/2006/relationships/hyperlink" Target="https://www.gotquestions.org/book-of-Tobit.html" TargetMode="External"/><Relationship Id="rId7" Type="http://schemas.openxmlformats.org/officeDocument/2006/relationships/hyperlink" Target="https://www.gotquestions.org/book-of-Baruch.html" TargetMode="External"/><Relationship Id="rId2" Type="http://schemas.openxmlformats.org/officeDocument/2006/relationships/hyperlink" Target="https://www.gotquestions.org/first-second-Esdras.html" TargetMode="External"/><Relationship Id="rId1" Type="http://schemas.openxmlformats.org/officeDocument/2006/relationships/slideLayout" Target="../slideLayouts/slideLayout2.xml"/><Relationship Id="rId6" Type="http://schemas.openxmlformats.org/officeDocument/2006/relationships/hyperlink" Target="https://www.gotquestions.org/book-of-Ecclesiasticus.html" TargetMode="External"/><Relationship Id="rId5" Type="http://schemas.openxmlformats.org/officeDocument/2006/relationships/hyperlink" Target="https://www.gotquestions.org/Wisdom-of-Solomon.html" TargetMode="External"/><Relationship Id="rId10" Type="http://schemas.openxmlformats.org/officeDocument/2006/relationships/hyperlink" Target="https://www.gotquestions.org/first-second-Maccabees.html" TargetMode="External"/><Relationship Id="rId4" Type="http://schemas.openxmlformats.org/officeDocument/2006/relationships/hyperlink" Target="https://www.gotquestions.org/book-of-Judith.html" TargetMode="External"/><Relationship Id="rId9" Type="http://schemas.openxmlformats.org/officeDocument/2006/relationships/hyperlink" Target="https://www.gotquestions.org/Prayer-of-Manasseh.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E6B3632-31A7-4B9A-9B3B-DAADD1D372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12C9F5B-AB1A-42D7-8E1D-DC05C2A228FF}"/>
              </a:ext>
            </a:extLst>
          </p:cNvPr>
          <p:cNvSpPr>
            <a:spLocks noGrp="1"/>
          </p:cNvSpPr>
          <p:nvPr>
            <p:ph type="ctrTitle"/>
          </p:nvPr>
        </p:nvSpPr>
        <p:spPr>
          <a:xfrm>
            <a:off x="832514" y="640081"/>
            <a:ext cx="10753356" cy="5489009"/>
          </a:xfrm>
        </p:spPr>
        <p:txBody>
          <a:bodyPr vert="horz" lIns="91440" tIns="45720" rIns="91440" bIns="45720" rtlCol="0" anchor="ctr">
            <a:normAutofit/>
          </a:bodyPr>
          <a:lstStyle/>
          <a:p>
            <a:r>
              <a:rPr lang="en-US" kern="1200" dirty="0">
                <a:solidFill>
                  <a:schemeClr val="tx1"/>
                </a:solidFill>
                <a:latin typeface="Times New Roman" panose="02020603050405020304" pitchFamily="18" charset="0"/>
                <a:cs typeface="Times New Roman" panose="02020603050405020304" pitchFamily="18" charset="0"/>
              </a:rPr>
              <a:t>Bible Study I</a:t>
            </a:r>
          </a:p>
        </p:txBody>
      </p:sp>
      <p:sp>
        <p:nvSpPr>
          <p:cNvPr id="4" name="Footer Placeholder 3">
            <a:extLst>
              <a:ext uri="{FF2B5EF4-FFF2-40B4-BE49-F238E27FC236}">
                <a16:creationId xmlns:a16="http://schemas.microsoft.com/office/drawing/2014/main" id="{851679CF-9515-49CC-B573-A3869597F475}"/>
              </a:ext>
            </a:extLst>
          </p:cNvPr>
          <p:cNvSpPr>
            <a:spLocks noGrp="1"/>
          </p:cNvSpPr>
          <p:nvPr>
            <p:ph type="ftr" sz="quarter" idx="11"/>
          </p:nvPr>
        </p:nvSpPr>
        <p:spPr>
          <a:xfrm>
            <a:off x="643466" y="6356350"/>
            <a:ext cx="8677955" cy="365125"/>
          </a:xfrm>
        </p:spPr>
        <p:txBody>
          <a:bodyPr vert="horz" lIns="91440" tIns="45720" rIns="91440" bIns="45720" rtlCol="0" anchor="ctr">
            <a:normAutofit/>
          </a:bodyPr>
          <a:lstStyle/>
          <a:p>
            <a:pPr algn="l">
              <a:lnSpc>
                <a:spcPct val="90000"/>
              </a:lnSpc>
              <a:spcAft>
                <a:spcPts val="600"/>
              </a:spcAft>
            </a:pPr>
            <a:r>
              <a:rPr lang="en-US" sz="1400" kern="1200" dirty="0">
                <a:solidFill>
                  <a:schemeClr val="tx1">
                    <a:tint val="75000"/>
                  </a:schemeClr>
                </a:solidFill>
                <a:latin typeface="Times New Roman" panose="02020603050405020304" pitchFamily="18" charset="0"/>
                <a:cs typeface="Times New Roman" panose="02020603050405020304" pitchFamily="18" charset="0"/>
              </a:rPr>
              <a:t>Buffalo-Pittsburgh Diocese PNCC</a:t>
            </a:r>
            <a:r>
              <a:rPr lang="en-US" sz="900" kern="1200" dirty="0">
                <a:solidFill>
                  <a:schemeClr val="tx1">
                    <a:tint val="75000"/>
                  </a:schemeClr>
                </a:solidFill>
                <a:latin typeface="+mn-lt"/>
                <a:ea typeface="+mn-ea"/>
                <a:cs typeface="+mn-cs"/>
              </a:rPr>
              <a:t>                                                                                      </a:t>
            </a:r>
            <a:r>
              <a:rPr lang="en-US" sz="1400" kern="1200" dirty="0">
                <a:solidFill>
                  <a:schemeClr val="tx1">
                    <a:tint val="75000"/>
                  </a:schemeClr>
                </a:solidFill>
                <a:latin typeface="Times New Roman" panose="02020603050405020304" pitchFamily="18" charset="0"/>
                <a:cs typeface="Times New Roman" panose="02020603050405020304" pitchFamily="18" charset="0"/>
              </a:rPr>
              <a:t>Rev. Dr. D.L. Seekins</a:t>
            </a:r>
          </a:p>
        </p:txBody>
      </p:sp>
      <p:sp>
        <p:nvSpPr>
          <p:cNvPr id="5" name="Slide Number Placeholder 4">
            <a:extLst>
              <a:ext uri="{FF2B5EF4-FFF2-40B4-BE49-F238E27FC236}">
                <a16:creationId xmlns:a16="http://schemas.microsoft.com/office/drawing/2014/main" id="{8F35D8D5-7CBF-4B13-A943-E557497D2208}"/>
              </a:ext>
            </a:extLst>
          </p:cNvPr>
          <p:cNvSpPr>
            <a:spLocks noGrp="1"/>
          </p:cNvSpPr>
          <p:nvPr>
            <p:ph type="sldNum" sz="quarter" idx="12"/>
          </p:nvPr>
        </p:nvSpPr>
        <p:spPr>
          <a:xfrm>
            <a:off x="10617958" y="6356350"/>
            <a:ext cx="967910" cy="365125"/>
          </a:xfrm>
        </p:spPr>
        <p:txBody>
          <a:bodyPr vert="horz" lIns="91440" tIns="45720" rIns="91440" bIns="45720" rtlCol="0" anchor="ctr">
            <a:normAutofit/>
          </a:bodyPr>
          <a:lstStyle/>
          <a:p>
            <a:pPr>
              <a:spcAft>
                <a:spcPts val="600"/>
              </a:spcAft>
            </a:pPr>
            <a:fld id="{13E4AA86-8703-454E-B8CD-5341B2B94ABB}" type="slidenum">
              <a:rPr lang="en-US" smtClean="0"/>
              <a:pPr>
                <a:spcAft>
                  <a:spcPts val="600"/>
                </a:spcAft>
              </a:pPr>
              <a:t>1</a:t>
            </a:fld>
            <a:endParaRPr lang="en-US"/>
          </a:p>
        </p:txBody>
      </p:sp>
    </p:spTree>
    <p:extLst>
      <p:ext uri="{BB962C8B-B14F-4D97-AF65-F5344CB8AC3E}">
        <p14:creationId xmlns:p14="http://schemas.microsoft.com/office/powerpoint/2010/main" val="8503131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10</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451610"/>
            <a:ext cx="10515600" cy="4725353"/>
          </a:xfrm>
        </p:spPr>
        <p:txBody>
          <a:bodyPr/>
          <a:lstStyle/>
          <a:p>
            <a:r>
              <a:rPr lang="en-US" sz="2800" u="none" strike="noStrike" dirty="0">
                <a:effectLst/>
                <a:latin typeface="Times New Roman" panose="02020603050405020304" pitchFamily="18" charset="0"/>
                <a:cs typeface="Times New Roman" panose="02020603050405020304" pitchFamily="18" charset="0"/>
              </a:rPr>
              <a:t>1. Origin and development of the Bible (7)</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en-US" dirty="0"/>
          </a:p>
        </p:txBody>
      </p:sp>
      <p:sp>
        <p:nvSpPr>
          <p:cNvPr id="3" name="TextBox 2">
            <a:extLst>
              <a:ext uri="{FF2B5EF4-FFF2-40B4-BE49-F238E27FC236}">
                <a16:creationId xmlns:a16="http://schemas.microsoft.com/office/drawing/2014/main" id="{D5DC1C0E-06D1-440E-909B-34406284C842}"/>
              </a:ext>
            </a:extLst>
          </p:cNvPr>
          <p:cNvSpPr txBox="1"/>
          <p:nvPr/>
        </p:nvSpPr>
        <p:spPr>
          <a:xfrm>
            <a:off x="1539700" y="2048163"/>
            <a:ext cx="9949218" cy="2806987"/>
          </a:xfrm>
          <a:prstGeom prst="rect">
            <a:avLst/>
          </a:prstGeom>
          <a:noFill/>
        </p:spPr>
        <p:txBody>
          <a:bodyPr wrap="square" rtlCol="0">
            <a:spAutoFit/>
          </a:bodyPr>
          <a:lstStyle/>
          <a:p>
            <a:pPr marL="0" marR="0">
              <a:lnSpc>
                <a:spcPct val="150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For most Christians reading the Bible has a more modest yet still important goal. They turn to the Scriptures for inspiration in living out their life of Faith. Such inspiration can be gained in many different ways. For some the scriptures are an important stimulant for prayer. The words of the Psalms, the challenge of the prophets, the compassionate mission of Jesus, the soaring words of Paul -- all of these give form an expression to the longing of our own hearts as we see the face of God.</a:t>
            </a:r>
          </a:p>
        </p:txBody>
      </p:sp>
    </p:spTree>
    <p:extLst>
      <p:ext uri="{BB962C8B-B14F-4D97-AF65-F5344CB8AC3E}">
        <p14:creationId xmlns:p14="http://schemas.microsoft.com/office/powerpoint/2010/main" val="2782491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11</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451610"/>
            <a:ext cx="10515600" cy="4725353"/>
          </a:xfrm>
        </p:spPr>
        <p:txBody>
          <a:bodyPr/>
          <a:lstStyle/>
          <a:p>
            <a:pPr algn="l" fontAlgn="b"/>
            <a:r>
              <a:rPr lang="en-US" sz="2800" u="none" strike="noStrike" dirty="0">
                <a:effectLst/>
                <a:latin typeface="Times New Roman" panose="02020603050405020304" pitchFamily="18" charset="0"/>
                <a:cs typeface="Times New Roman" panose="02020603050405020304" pitchFamily="18" charset="0"/>
              </a:rPr>
              <a:t>2. Authority and inspiration of God's Word</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en-US" dirty="0"/>
          </a:p>
        </p:txBody>
      </p:sp>
      <p:sp>
        <p:nvSpPr>
          <p:cNvPr id="8" name="TextBox 7">
            <a:extLst>
              <a:ext uri="{FF2B5EF4-FFF2-40B4-BE49-F238E27FC236}">
                <a16:creationId xmlns:a16="http://schemas.microsoft.com/office/drawing/2014/main" id="{465B72D2-4EB9-4A17-9105-62E6065BAB68}"/>
              </a:ext>
            </a:extLst>
          </p:cNvPr>
          <p:cNvSpPr txBox="1"/>
          <p:nvPr/>
        </p:nvSpPr>
        <p:spPr>
          <a:xfrm>
            <a:off x="1550670" y="1998721"/>
            <a:ext cx="9949218" cy="4859279"/>
          </a:xfrm>
          <a:prstGeom prst="rect">
            <a:avLst/>
          </a:prstGeom>
          <a:noFill/>
        </p:spPr>
        <p:txBody>
          <a:bodyPr wrap="square" rtlCol="0">
            <a:spAutoFit/>
          </a:bodyPr>
          <a:lstStyle/>
          <a:p>
            <a:pPr algn="l"/>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b="0" i="0" dirty="0">
                <a:solidFill>
                  <a:srgbClr val="272727"/>
                </a:solidFill>
                <a:effectLst/>
                <a:latin typeface="Times New Roman" panose="02020603050405020304" pitchFamily="18" charset="0"/>
                <a:cs typeface="Times New Roman" panose="02020603050405020304" pitchFamily="18" charset="0"/>
              </a:rPr>
              <a:t>When we affirm the inspiration of Scripture, we’re of course referring to the sixty-six books of the Bible. But why?</a:t>
            </a:r>
          </a:p>
          <a:p>
            <a:pPr algn="l"/>
            <a:endParaRPr lang="en-US" sz="2000" b="0" i="0" dirty="0">
              <a:solidFill>
                <a:srgbClr val="272727"/>
              </a:solidFill>
              <a:effectLst/>
              <a:latin typeface="Times New Roman" panose="02020603050405020304" pitchFamily="18" charset="0"/>
              <a:cs typeface="Times New Roman" panose="02020603050405020304" pitchFamily="18" charset="0"/>
            </a:endParaRPr>
          </a:p>
          <a:p>
            <a:pPr algn="l"/>
            <a:r>
              <a:rPr lang="en-US" sz="2000" b="0" i="0" dirty="0">
                <a:solidFill>
                  <a:srgbClr val="272727"/>
                </a:solidFill>
                <a:effectLst/>
                <a:latin typeface="Times New Roman" panose="02020603050405020304" pitchFamily="18" charset="0"/>
                <a:cs typeface="Times New Roman" panose="02020603050405020304" pitchFamily="18" charset="0"/>
              </a:rPr>
              <a:t>We receive the Old Testament (OT) as Scripture because Jesus </a:t>
            </a:r>
            <a:r>
              <a:rPr lang="en-US" sz="2000" b="0" i="1" dirty="0">
                <a:solidFill>
                  <a:srgbClr val="272727"/>
                </a:solidFill>
                <a:effectLst/>
                <a:latin typeface="Times New Roman" panose="02020603050405020304" pitchFamily="18" charset="0"/>
                <a:cs typeface="Times New Roman" panose="02020603050405020304" pitchFamily="18" charset="0"/>
              </a:rPr>
              <a:t>authenticated</a:t>
            </a:r>
            <a:r>
              <a:rPr lang="en-US" sz="2000" b="0" i="0" dirty="0">
                <a:solidFill>
                  <a:srgbClr val="272727"/>
                </a:solidFill>
                <a:effectLst/>
                <a:latin typeface="Times New Roman" panose="02020603050405020304" pitchFamily="18" charset="0"/>
                <a:cs typeface="Times New Roman" panose="02020603050405020304" pitchFamily="18" charset="0"/>
              </a:rPr>
              <a:t> it. How? For starters, He recognized the Jewish tripartite division of the Law, the Prophets, and the Psalms (</a:t>
            </a:r>
            <a:r>
              <a:rPr lang="en-US" sz="2000" b="0" i="0" u="sng" dirty="0">
                <a:solidFill>
                  <a:srgbClr val="72ABBF"/>
                </a:solidFill>
                <a:effectLst/>
                <a:latin typeface="Times New Roman" panose="02020603050405020304" pitchFamily="18" charset="0"/>
                <a:cs typeface="Times New Roman" panose="02020603050405020304" pitchFamily="18" charset="0"/>
                <a:hlinkClick r:id="rId2"/>
              </a:rPr>
              <a:t>Luke 24:44–45</a:t>
            </a:r>
            <a:r>
              <a:rPr lang="en-US" sz="2000" b="0" i="0" dirty="0">
                <a:solidFill>
                  <a:srgbClr val="272727"/>
                </a:solidFill>
                <a:effectLst/>
                <a:latin typeface="Times New Roman" panose="02020603050405020304" pitchFamily="18" charset="0"/>
                <a:cs typeface="Times New Roman" panose="02020603050405020304" pitchFamily="18" charset="0"/>
              </a:rPr>
              <a:t>), and these contain all of the books of the OT. Moreover, Jesus quoted repeatedly from the OT, employing it to resist temptations, develop arguments, silence critics, teach lessons, reveal prophecies, defend truths, and expose needs. Finally, He accepted the OT as historical, referring to specific events (e.g., the first marriage, the flood, the destruction of Sodom, and the burning bush) and individuals (e.g., Adam, Eve, Abel, Abraham, Isaac, Jacob, Noah, Moses, David, Solomon, Elijah, Elisha, Naaman, and Jonah).</a:t>
            </a:r>
          </a:p>
          <a:p>
            <a:pPr algn="l"/>
            <a:endParaRPr lang="en-US" dirty="0">
              <a:solidFill>
                <a:srgbClr val="272727"/>
              </a:solidFill>
              <a:latin typeface="Times New Roman" panose="02020603050405020304" pitchFamily="18" charset="0"/>
              <a:cs typeface="Times New Roman" panose="02020603050405020304" pitchFamily="18" charset="0"/>
            </a:endParaRPr>
          </a:p>
          <a:p>
            <a:pPr algn="l"/>
            <a:r>
              <a:rPr lang="en-US" sz="1600" b="0" i="1" dirty="0">
                <a:solidFill>
                  <a:srgbClr val="272727"/>
                </a:solidFill>
                <a:effectLst/>
                <a:latin typeface="Times New Roman" panose="02020603050405020304" pitchFamily="18" charset="0"/>
                <a:cs typeface="Times New Roman" panose="02020603050405020304" pitchFamily="18" charset="0"/>
              </a:rPr>
              <a:t>Sixty six books are approved for the development of doctrine the other seven are to be used for information and edification, but were not referred to by Jesus so much of Christianity does not recognize these seven books as being inspired.</a:t>
            </a:r>
          </a:p>
          <a:p>
            <a:pPr marL="0" marR="0">
              <a:lnSpc>
                <a:spcPct val="150000"/>
              </a:lnSpc>
              <a:spcBef>
                <a:spcPts val="0"/>
              </a:spcBef>
              <a:spcAft>
                <a:spcPts val="80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59436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12</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451610"/>
            <a:ext cx="10515600" cy="4725353"/>
          </a:xfrm>
        </p:spPr>
        <p:txBody>
          <a:bodyPr/>
          <a:lstStyle/>
          <a:p>
            <a:pPr algn="l" fontAlgn="b"/>
            <a:r>
              <a:rPr lang="en-US" sz="2800" u="none" strike="noStrike" dirty="0">
                <a:effectLst/>
                <a:latin typeface="Times New Roman" panose="02020603050405020304" pitchFamily="18" charset="0"/>
                <a:cs typeface="Times New Roman" panose="02020603050405020304" pitchFamily="18" charset="0"/>
              </a:rPr>
              <a:t>2. Authority and inspiration of God's Word (2)</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en-US" dirty="0"/>
          </a:p>
        </p:txBody>
      </p:sp>
      <p:sp>
        <p:nvSpPr>
          <p:cNvPr id="8" name="TextBox 7">
            <a:extLst>
              <a:ext uri="{FF2B5EF4-FFF2-40B4-BE49-F238E27FC236}">
                <a16:creationId xmlns:a16="http://schemas.microsoft.com/office/drawing/2014/main" id="{465B72D2-4EB9-4A17-9105-62E6065BAB68}"/>
              </a:ext>
            </a:extLst>
          </p:cNvPr>
          <p:cNvSpPr txBox="1"/>
          <p:nvPr/>
        </p:nvSpPr>
        <p:spPr>
          <a:xfrm>
            <a:off x="1452867" y="2350588"/>
            <a:ext cx="9949218" cy="2666371"/>
          </a:xfrm>
          <a:prstGeom prst="rect">
            <a:avLst/>
          </a:prstGeom>
          <a:noFill/>
        </p:spPr>
        <p:txBody>
          <a:bodyPr wrap="square" rtlCol="0">
            <a:spAutoFit/>
          </a:bodyPr>
          <a:lstStyle/>
          <a:p>
            <a:pPr marL="0" marR="0" fontAlgn="base">
              <a:lnSpc>
                <a:spcPct val="150000"/>
              </a:lnSpc>
              <a:spcBef>
                <a:spcPts val="0"/>
              </a:spcBef>
              <a:spcAft>
                <a:spcPts val="21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a:solidFill>
                  <a:srgbClr val="000000"/>
                </a:solidFill>
                <a:effectLst/>
                <a:latin typeface="Times New Roman" panose="02020603050405020304" pitchFamily="18" charset="0"/>
                <a:ea typeface="Calibri" panose="020F0502020204030204" pitchFamily="34" charset="0"/>
              </a:rPr>
              <a:t>The fundamental conviction of the Church, relying on the faith of the Apostles, is that the Scriptures, in all their parts, are “inspired” or “breathed” by God, in such a way that God can truly be said to be their author.</a:t>
            </a:r>
            <a:endParaRPr lang="en-US" sz="2000" dirty="0">
              <a:effectLst/>
              <a:latin typeface="Times New Roman" panose="02020603050405020304" pitchFamily="18" charset="0"/>
              <a:ea typeface="Times New Roman" panose="02020603050405020304" pitchFamily="18" charset="0"/>
            </a:endParaRPr>
          </a:p>
          <a:p>
            <a:pPr marL="0" marR="0" fontAlgn="base">
              <a:spcBef>
                <a:spcPts val="0"/>
              </a:spcBef>
              <a:spcAft>
                <a:spcPts val="0"/>
              </a:spcAft>
            </a:pPr>
            <a:r>
              <a:rPr lang="en-US" sz="1800" b="1" i="1" u="none" strike="noStrike" dirty="0">
                <a:solidFill>
                  <a:srgbClr val="911B2A"/>
                </a:solidFill>
                <a:effectLst/>
                <a:latin typeface="Times New Roman" panose="02020603050405020304" pitchFamily="18" charset="0"/>
                <a:ea typeface="Times New Roman" panose="02020603050405020304" pitchFamily="18" charset="0"/>
                <a:hlinkClick r:id="rId2"/>
              </a:rPr>
              <a:t>2 Tim. 3:16</a:t>
            </a:r>
            <a:r>
              <a:rPr lang="en-US" sz="1800" b="1" i="1" dirty="0">
                <a:solidFill>
                  <a:srgbClr val="030101"/>
                </a:solidFill>
                <a:effectLst/>
                <a:latin typeface="Times New Roman" panose="02020603050405020304" pitchFamily="18" charset="0"/>
                <a:ea typeface="Times New Roman" panose="02020603050405020304" pitchFamily="18" charset="0"/>
              </a:rPr>
              <a:t> – </a:t>
            </a:r>
            <a:r>
              <a:rPr lang="en-US" sz="1800" i="1" dirty="0">
                <a:solidFill>
                  <a:srgbClr val="030101"/>
                </a:solidFill>
                <a:effectLst/>
                <a:latin typeface="Times New Roman" panose="02020603050405020304" pitchFamily="18" charset="0"/>
                <a:ea typeface="Times New Roman" panose="02020603050405020304" pitchFamily="18" charset="0"/>
              </a:rPr>
              <a:t>All scripture is inspired by God and profitable for teaching, for reproof, for correction, and for training in righteousness</a:t>
            </a:r>
            <a:endParaRPr lang="en-US" sz="1800" dirty="0">
              <a:effectLst/>
              <a:latin typeface="Times New Roman" panose="02020603050405020304" pitchFamily="18" charset="0"/>
              <a:ea typeface="Times New Roman" panose="02020603050405020304" pitchFamily="18" charset="0"/>
            </a:endParaRPr>
          </a:p>
          <a:p>
            <a:pPr marL="0" marR="0">
              <a:lnSpc>
                <a:spcPct val="150000"/>
              </a:lnSpc>
              <a:spcBef>
                <a:spcPts val="0"/>
              </a:spcBef>
              <a:spcAft>
                <a:spcPts val="80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3961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13</a:t>
            </a:fld>
            <a:endParaRPr lang="en-US"/>
          </a:p>
        </p:txBody>
      </p:sp>
      <p:sp>
        <p:nvSpPr>
          <p:cNvPr id="7" name="Content Placeholder 6">
            <a:extLst>
              <a:ext uri="{FF2B5EF4-FFF2-40B4-BE49-F238E27FC236}">
                <a16:creationId xmlns:a16="http://schemas.microsoft.com/office/drawing/2014/main" id="{9AEC1CC3-2F31-4AB7-8DA9-8CB90AFB2512}"/>
              </a:ext>
            </a:extLst>
          </p:cNvPr>
          <p:cNvSpPr>
            <a:spLocks noGrp="1"/>
          </p:cNvSpPr>
          <p:nvPr>
            <p:ph idx="1"/>
          </p:nvPr>
        </p:nvSpPr>
        <p:spPr/>
        <p:txBody>
          <a:bodyPr>
            <a:normAutofit lnSpcReduction="10000"/>
          </a:bodyPr>
          <a:lstStyle/>
          <a:p>
            <a:r>
              <a:rPr lang="en-US" sz="2800" u="none" strike="noStrike" dirty="0">
                <a:effectLst/>
                <a:latin typeface="Times New Roman" panose="02020603050405020304" pitchFamily="18" charset="0"/>
                <a:cs typeface="Times New Roman" panose="02020603050405020304" pitchFamily="18" charset="0"/>
              </a:rPr>
              <a:t>3. Methods of interpretation</a:t>
            </a:r>
          </a:p>
          <a:p>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pPr algn="l">
              <a:lnSpc>
                <a:spcPct val="150000"/>
              </a:lnSpc>
              <a:buFont typeface="Arial" panose="020B0604020202020204" pitchFamily="34" charset="0"/>
              <a:buChar char="•"/>
            </a:pPr>
            <a:r>
              <a:rPr lang="en-US" sz="2000" b="1" i="0" dirty="0">
                <a:solidFill>
                  <a:srgbClr val="000000"/>
                </a:solidFill>
                <a:effectLst/>
                <a:latin typeface="Times New Roman" panose="02020603050405020304" pitchFamily="18" charset="0"/>
              </a:rPr>
              <a:t>Exegesis</a:t>
            </a:r>
            <a:r>
              <a:rPr lang="en-US" sz="2000" b="0" i="0" dirty="0">
                <a:solidFill>
                  <a:srgbClr val="000000"/>
                </a:solidFill>
                <a:effectLst/>
                <a:latin typeface="Times New Roman" panose="02020603050405020304" pitchFamily="18" charset="0"/>
              </a:rPr>
              <a:t> - careful investigation of the original meaning of texts in their historical and literary contexts; </a:t>
            </a:r>
          </a:p>
          <a:p>
            <a:pPr algn="l">
              <a:lnSpc>
                <a:spcPct val="150000"/>
              </a:lnSpc>
              <a:buFont typeface="Arial" panose="020B0604020202020204" pitchFamily="34" charset="0"/>
              <a:buChar char="•"/>
            </a:pPr>
            <a:r>
              <a:rPr lang="en-US" sz="2000" b="1" i="0" dirty="0">
                <a:solidFill>
                  <a:srgbClr val="000000"/>
                </a:solidFill>
                <a:effectLst/>
                <a:latin typeface="Times New Roman" panose="02020603050405020304" pitchFamily="18" charset="0"/>
              </a:rPr>
              <a:t>Biblical Criticism / Critical Methods</a:t>
            </a:r>
            <a:r>
              <a:rPr lang="en-US" sz="2000" b="0" i="0" dirty="0">
                <a:solidFill>
                  <a:srgbClr val="000000"/>
                </a:solidFill>
                <a:effectLst/>
                <a:latin typeface="Times New Roman" panose="02020603050405020304" pitchFamily="18" charset="0"/>
              </a:rPr>
              <a:t> -</a:t>
            </a:r>
            <a:r>
              <a:rPr lang="en-US" sz="2000" b="1" i="0" dirty="0">
                <a:solidFill>
                  <a:srgbClr val="000000"/>
                </a:solidFill>
                <a:effectLst/>
                <a:latin typeface="Times New Roman" panose="02020603050405020304" pitchFamily="18" charset="0"/>
              </a:rPr>
              <a:t> </a:t>
            </a:r>
            <a:r>
              <a:rPr lang="en-US" sz="2000" b="0" i="0" dirty="0">
                <a:solidFill>
                  <a:srgbClr val="000000"/>
                </a:solidFill>
                <a:effectLst/>
                <a:latin typeface="Times New Roman" panose="02020603050405020304" pitchFamily="18" charset="0"/>
              </a:rPr>
              <a:t>various ways of doing biblical exegesis, each having a specific goal and a specific set of questions; some methods are more historical, others more literary, others more sociological, theological, etc. </a:t>
            </a:r>
          </a:p>
          <a:p>
            <a:pPr algn="l">
              <a:lnSpc>
                <a:spcPct val="150000"/>
              </a:lnSpc>
              <a:buFont typeface="Arial" panose="020B0604020202020204" pitchFamily="34" charset="0"/>
              <a:buChar char="•"/>
            </a:pPr>
            <a:r>
              <a:rPr lang="en-US" sz="2000" b="1" i="0" dirty="0">
                <a:solidFill>
                  <a:srgbClr val="000000"/>
                </a:solidFill>
                <a:effectLst/>
                <a:latin typeface="Times New Roman" panose="02020603050405020304" pitchFamily="18" charset="0"/>
              </a:rPr>
              <a:t>Hermeneutics</a:t>
            </a:r>
            <a:r>
              <a:rPr lang="en-US" sz="2000" b="0" i="0" dirty="0">
                <a:solidFill>
                  <a:srgbClr val="000000"/>
                </a:solidFill>
                <a:effectLst/>
                <a:latin typeface="Times New Roman" panose="02020603050405020304" pitchFamily="18" charset="0"/>
              </a:rPr>
              <a:t> - the theory and methodology of interpretation, especially of scriptural texts; a branch of theology that deals with the principles underlying biblical exegesis.</a:t>
            </a:r>
          </a:p>
          <a:p>
            <a:pPr marL="0" indent="0">
              <a:buNone/>
            </a:pP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27633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14</a:t>
            </a:fld>
            <a:endParaRPr lang="en-US"/>
          </a:p>
        </p:txBody>
      </p:sp>
      <p:sp>
        <p:nvSpPr>
          <p:cNvPr id="7" name="Content Placeholder 6">
            <a:extLst>
              <a:ext uri="{FF2B5EF4-FFF2-40B4-BE49-F238E27FC236}">
                <a16:creationId xmlns:a16="http://schemas.microsoft.com/office/drawing/2014/main" id="{9AEC1CC3-2F31-4AB7-8DA9-8CB90AFB2512}"/>
              </a:ext>
            </a:extLst>
          </p:cNvPr>
          <p:cNvSpPr>
            <a:spLocks noGrp="1"/>
          </p:cNvSpPr>
          <p:nvPr>
            <p:ph idx="1"/>
          </p:nvPr>
        </p:nvSpPr>
        <p:spPr/>
        <p:txBody>
          <a:bodyPr/>
          <a:lstStyle/>
          <a:p>
            <a:r>
              <a:rPr lang="en-US" sz="2800" u="none" strike="noStrike" dirty="0">
                <a:effectLst/>
                <a:latin typeface="Times New Roman" panose="02020603050405020304" pitchFamily="18" charset="0"/>
                <a:cs typeface="Times New Roman" panose="02020603050405020304" pitchFamily="18" charset="0"/>
              </a:rPr>
              <a:t>3. Methods of interpretation (2)</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Historical critical method</a:t>
            </a:r>
            <a:r>
              <a:rPr lang="en-US" sz="2000" b="1" i="0" dirty="0">
                <a:solidFill>
                  <a:srgbClr val="000000"/>
                </a:solidFill>
                <a:effectLst/>
                <a:latin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endParaRPr lang="en-US" sz="18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9A17D204-0F2B-4268-842D-B5BFEDE0160F}"/>
              </a:ext>
            </a:extLst>
          </p:cNvPr>
          <p:cNvSpPr txBox="1"/>
          <p:nvPr/>
        </p:nvSpPr>
        <p:spPr>
          <a:xfrm>
            <a:off x="1195057" y="2770360"/>
            <a:ext cx="10049347" cy="3170099"/>
          </a:xfrm>
          <a:prstGeom prst="rect">
            <a:avLst/>
          </a:prstGeom>
          <a:noFill/>
        </p:spPr>
        <p:txBody>
          <a:bodyPr wrap="square" rtlCol="0">
            <a:spAutoFit/>
          </a:bodyPr>
          <a:lstStyle/>
          <a:p>
            <a:pPr marL="0" algn="l" rtl="0" eaLnBrk="1" fontAlgn="t" latinLnBrk="0" hangingPunct="1">
              <a:spcBef>
                <a:spcPts val="0"/>
              </a:spcBef>
              <a:spcAft>
                <a:spcPts val="0"/>
              </a:spcAft>
            </a:pPr>
            <a:r>
              <a:rPr lang="en-US" sz="2000" b="0" i="0" u="none" strike="noStrike" kern="1200" dirty="0">
                <a:solidFill>
                  <a:srgbClr val="000000"/>
                </a:solidFill>
                <a:effectLst/>
                <a:latin typeface="Times New Roman" panose="02020603050405020304" pitchFamily="18" charset="0"/>
                <a:cs typeface="Times New Roman" panose="02020603050405020304" pitchFamily="18" charset="0"/>
              </a:rPr>
              <a:t>Composition History Questions</a:t>
            </a:r>
            <a:endParaRPr lang="en-US" sz="2000" b="0" i="0" u="none" strike="noStrike" dirty="0">
              <a:effectLst/>
              <a:latin typeface="Times New Roman" panose="02020603050405020304" pitchFamily="18" charset="0"/>
              <a:cs typeface="Times New Roman" panose="02020603050405020304" pitchFamily="18" charset="0"/>
            </a:endParaRPr>
          </a:p>
          <a:p>
            <a:pPr marL="0" algn="l" rtl="0" eaLnBrk="1" fontAlgn="t" latinLnBrk="0" hangingPunct="1">
              <a:lnSpc>
                <a:spcPct val="150000"/>
              </a:lnSpc>
              <a:spcBef>
                <a:spcPts val="0"/>
              </a:spcBef>
              <a:spcAft>
                <a:spcPts val="0"/>
              </a:spcAft>
            </a:pPr>
            <a:r>
              <a:rPr lang="en-US" sz="2000" b="0" i="0" u="none" strike="noStrike" kern="1200" dirty="0">
                <a:solidFill>
                  <a:srgbClr val="000000"/>
                </a:solidFill>
                <a:effectLst/>
                <a:latin typeface="Times New Roman" panose="02020603050405020304" pitchFamily="18" charset="0"/>
                <a:cs typeface="Times New Roman" panose="02020603050405020304" pitchFamily="18" charset="0"/>
              </a:rPr>
              <a:t>	Who is the author of the work?  </a:t>
            </a:r>
            <a:endParaRPr lang="en-US" sz="2000" b="0" i="0" u="none" strike="noStrike" dirty="0">
              <a:effectLst/>
              <a:latin typeface="Times New Roman" panose="02020603050405020304" pitchFamily="18" charset="0"/>
              <a:cs typeface="Times New Roman" panose="02020603050405020304" pitchFamily="18" charset="0"/>
            </a:endParaRPr>
          </a:p>
          <a:p>
            <a:pPr marL="0" algn="l" rtl="0" eaLnBrk="1" fontAlgn="t" latinLnBrk="0" hangingPunct="1">
              <a:lnSpc>
                <a:spcPct val="150000"/>
              </a:lnSpc>
              <a:spcBef>
                <a:spcPts val="0"/>
              </a:spcBef>
              <a:spcAft>
                <a:spcPts val="0"/>
              </a:spcAft>
            </a:pPr>
            <a:r>
              <a:rPr lang="en-US" sz="2000" b="0" i="0" u="none" strike="noStrike" kern="1200" dirty="0">
                <a:solidFill>
                  <a:srgbClr val="000000"/>
                </a:solidFill>
                <a:effectLst/>
                <a:latin typeface="Times New Roman" panose="02020603050405020304" pitchFamily="18" charset="0"/>
                <a:cs typeface="Times New Roman" panose="02020603050405020304" pitchFamily="18" charset="0"/>
              </a:rPr>
              <a:t>	What do we know about him/her/them?</a:t>
            </a:r>
            <a:br>
              <a:rPr lang="en-US" sz="2000" b="0" i="0" u="none" strike="noStrike" kern="1200" dirty="0">
                <a:solidFill>
                  <a:srgbClr val="000000"/>
                </a:solidFill>
                <a:effectLst/>
                <a:latin typeface="Times New Roman" panose="02020603050405020304" pitchFamily="18" charset="0"/>
                <a:cs typeface="Times New Roman" panose="02020603050405020304" pitchFamily="18" charset="0"/>
              </a:rPr>
            </a:br>
            <a:r>
              <a:rPr lang="en-US" sz="2000" b="0" i="0" u="none" strike="noStrike" kern="1200" dirty="0">
                <a:solidFill>
                  <a:srgbClr val="000000"/>
                </a:solidFill>
                <a:effectLst/>
                <a:latin typeface="Times New Roman" panose="02020603050405020304" pitchFamily="18" charset="0"/>
                <a:cs typeface="Times New Roman" panose="02020603050405020304" pitchFamily="18" charset="0"/>
              </a:rPr>
              <a:t>	Is the attributed author the actual author, or is the work pseudepigraphic?</a:t>
            </a:r>
            <a:br>
              <a:rPr lang="en-US" sz="2000" b="0" i="0" u="none" strike="noStrike" kern="1200" dirty="0">
                <a:solidFill>
                  <a:srgbClr val="000000"/>
                </a:solidFill>
                <a:effectLst/>
                <a:latin typeface="Times New Roman" panose="02020603050405020304" pitchFamily="18" charset="0"/>
                <a:cs typeface="Times New Roman" panose="02020603050405020304" pitchFamily="18" charset="0"/>
              </a:rPr>
            </a:br>
            <a:r>
              <a:rPr lang="en-US" sz="2000" b="0" i="0" u="none" strike="noStrike" kern="1200" dirty="0">
                <a:solidFill>
                  <a:srgbClr val="000000"/>
                </a:solidFill>
                <a:effectLst/>
                <a:latin typeface="Times New Roman" panose="02020603050405020304" pitchFamily="18" charset="0"/>
                <a:cs typeface="Times New Roman" panose="02020603050405020304" pitchFamily="18" charset="0"/>
              </a:rPr>
              <a:t>	When, where, and under what circumstances was the work written?</a:t>
            </a:r>
            <a:br>
              <a:rPr lang="en-US" sz="2000" b="0" i="0" u="none" strike="noStrike" kern="1200" dirty="0">
                <a:solidFill>
                  <a:srgbClr val="000000"/>
                </a:solidFill>
                <a:effectLst/>
                <a:latin typeface="Times New Roman" panose="02020603050405020304" pitchFamily="18" charset="0"/>
                <a:cs typeface="Times New Roman" panose="02020603050405020304" pitchFamily="18" charset="0"/>
              </a:rPr>
            </a:br>
            <a:r>
              <a:rPr lang="en-US" sz="2000" b="0" i="0" u="none" strike="noStrike" kern="1200" dirty="0">
                <a:solidFill>
                  <a:srgbClr val="000000"/>
                </a:solidFill>
                <a:effectLst/>
                <a:latin typeface="Times New Roman" panose="02020603050405020304" pitchFamily="18" charset="0"/>
                <a:cs typeface="Times New Roman" panose="02020603050405020304" pitchFamily="18" charset="0"/>
              </a:rPr>
              <a:t>	Who were the original recipients?  </a:t>
            </a:r>
            <a:endParaRPr lang="en-US" sz="2000" b="0" i="0" u="none" strike="noStrike" dirty="0">
              <a:effectLst/>
              <a:latin typeface="Times New Roman" panose="02020603050405020304" pitchFamily="18" charset="0"/>
              <a:cs typeface="Times New Roman" panose="02020603050405020304" pitchFamily="18" charset="0"/>
            </a:endParaRPr>
          </a:p>
          <a:p>
            <a:pPr marL="0" algn="l" rtl="0" eaLnBrk="1" fontAlgn="t" latinLnBrk="0" hangingPunct="1">
              <a:lnSpc>
                <a:spcPct val="150000"/>
              </a:lnSpc>
              <a:spcBef>
                <a:spcPts val="0"/>
              </a:spcBef>
              <a:spcAft>
                <a:spcPts val="0"/>
              </a:spcAft>
            </a:pPr>
            <a:r>
              <a:rPr lang="en-US" sz="2000" b="0" i="0" u="none" strike="noStrike" kern="1200" dirty="0">
                <a:solidFill>
                  <a:srgbClr val="000000"/>
                </a:solidFill>
                <a:effectLst/>
                <a:latin typeface="Times New Roman" panose="02020603050405020304" pitchFamily="18" charset="0"/>
                <a:cs typeface="Times New Roman" panose="02020603050405020304" pitchFamily="18" charset="0"/>
              </a:rPr>
              <a:t>	Where did they live?</a:t>
            </a:r>
            <a:endParaRPr lang="en-US" sz="2000" b="0" i="0" u="none" strike="noStrike" dirty="0">
              <a:effectLst/>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6D6303DA-6D6D-4879-BF85-85E5A82E238D}"/>
              </a:ext>
            </a:extLst>
          </p:cNvPr>
          <p:cNvSpPr txBox="1"/>
          <p:nvPr/>
        </p:nvSpPr>
        <p:spPr>
          <a:xfrm>
            <a:off x="4611722" y="5660821"/>
            <a:ext cx="6029608" cy="246221"/>
          </a:xfrm>
          <a:prstGeom prst="rect">
            <a:avLst/>
          </a:prstGeom>
          <a:noFill/>
        </p:spPr>
        <p:txBody>
          <a:bodyPr wrap="square" rtlCol="0">
            <a:spAutoFit/>
          </a:bodyPr>
          <a:lstStyle/>
          <a:p>
            <a:r>
              <a:rPr lang="en-US" sz="1000" b="0" i="0" dirty="0">
                <a:solidFill>
                  <a:srgbClr val="000000"/>
                </a:solidFill>
                <a:effectLst/>
                <a:latin typeface="Times New Roman" panose="02020603050405020304" pitchFamily="18" charset="0"/>
              </a:rPr>
              <a:t> "</a:t>
            </a:r>
            <a:r>
              <a:rPr lang="en-US" sz="1000" b="0" i="0" dirty="0">
                <a:effectLst/>
                <a:latin typeface="Times New Roman" panose="02020603050405020304" pitchFamily="18" charset="0"/>
                <a:hlinkClick r:id="rId2"/>
              </a:rPr>
              <a:t>The Interpretation of the Bible in the Church</a:t>
            </a:r>
            <a:r>
              <a:rPr lang="en-US" sz="1000" b="0" i="0" dirty="0">
                <a:solidFill>
                  <a:srgbClr val="000000"/>
                </a:solidFill>
                <a:effectLst/>
                <a:latin typeface="Times New Roman" panose="02020603050405020304" pitchFamily="18" charset="0"/>
              </a:rPr>
              <a:t>," by the Pontifical Biblical Commission (1993</a:t>
            </a:r>
            <a:endParaRPr lang="en-US" sz="1000" dirty="0"/>
          </a:p>
        </p:txBody>
      </p:sp>
    </p:spTree>
    <p:extLst>
      <p:ext uri="{BB962C8B-B14F-4D97-AF65-F5344CB8AC3E}">
        <p14:creationId xmlns:p14="http://schemas.microsoft.com/office/powerpoint/2010/main" val="23648529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15</a:t>
            </a:fld>
            <a:endParaRPr lang="en-US"/>
          </a:p>
        </p:txBody>
      </p:sp>
      <p:sp>
        <p:nvSpPr>
          <p:cNvPr id="7" name="Content Placeholder 6">
            <a:extLst>
              <a:ext uri="{FF2B5EF4-FFF2-40B4-BE49-F238E27FC236}">
                <a16:creationId xmlns:a16="http://schemas.microsoft.com/office/drawing/2014/main" id="{9AEC1CC3-2F31-4AB7-8DA9-8CB90AFB2512}"/>
              </a:ext>
            </a:extLst>
          </p:cNvPr>
          <p:cNvSpPr>
            <a:spLocks noGrp="1"/>
          </p:cNvSpPr>
          <p:nvPr>
            <p:ph idx="1"/>
          </p:nvPr>
        </p:nvSpPr>
        <p:spPr/>
        <p:txBody>
          <a:bodyPr/>
          <a:lstStyle/>
          <a:p>
            <a:r>
              <a:rPr lang="en-US" sz="2800" u="none" strike="noStrike" dirty="0">
                <a:effectLst/>
                <a:latin typeface="Times New Roman" panose="02020603050405020304" pitchFamily="18" charset="0"/>
                <a:cs typeface="Times New Roman" panose="02020603050405020304" pitchFamily="18" charset="0"/>
              </a:rPr>
              <a:t>3. Methods of interpretation (3)</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Historical critical method</a:t>
            </a:r>
            <a:r>
              <a:rPr lang="en-US" sz="2000" b="1" i="0" dirty="0">
                <a:solidFill>
                  <a:srgbClr val="000000"/>
                </a:solidFill>
                <a:effectLst/>
                <a:latin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endParaRPr lang="en-US" sz="18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15649BE-23E4-458D-8DB5-101EF58D98E4}"/>
              </a:ext>
            </a:extLst>
          </p:cNvPr>
          <p:cNvSpPr txBox="1"/>
          <p:nvPr/>
        </p:nvSpPr>
        <p:spPr>
          <a:xfrm>
            <a:off x="1348966" y="2752253"/>
            <a:ext cx="9292364" cy="2806987"/>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2000" dirty="0">
                <a:latin typeface="Times New Roman" panose="02020603050405020304" pitchFamily="18" charset="0"/>
                <a:cs typeface="Times New Roman" panose="02020603050405020304" pitchFamily="18" charset="0"/>
              </a:rPr>
              <a:t>Traditional Literary Criticism</a:t>
            </a:r>
          </a:p>
          <a:p>
            <a:pPr algn="l">
              <a:lnSpc>
                <a:spcPct val="150000"/>
              </a:lnSpc>
            </a:pPr>
            <a:r>
              <a:rPr lang="en-US" sz="2000" dirty="0">
                <a:latin typeface="Times New Roman" panose="02020603050405020304" pitchFamily="18" charset="0"/>
                <a:cs typeface="Times New Roman" panose="02020603050405020304" pitchFamily="18" charset="0"/>
              </a:rPr>
              <a:t>	What words are used, and what range of meanings do they have?</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What images and symbols are used, and what do they signify?</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What characters appear in the story? </a:t>
            </a:r>
          </a:p>
          <a:p>
            <a:pPr algn="l">
              <a:lnSpc>
                <a:spcPct val="150000"/>
              </a:lnSpc>
            </a:pPr>
            <a:r>
              <a:rPr lang="en-US" sz="2000" dirty="0">
                <a:latin typeface="Times New Roman" panose="02020603050405020304" pitchFamily="18" charset="0"/>
                <a:cs typeface="Times New Roman" panose="02020603050405020304" pitchFamily="18" charset="0"/>
              </a:rPr>
              <a:t>	What do we know about them?</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How are the characters related to one another in the story?</a:t>
            </a:r>
          </a:p>
        </p:txBody>
      </p:sp>
      <p:sp>
        <p:nvSpPr>
          <p:cNvPr id="9" name="TextBox 8">
            <a:extLst>
              <a:ext uri="{FF2B5EF4-FFF2-40B4-BE49-F238E27FC236}">
                <a16:creationId xmlns:a16="http://schemas.microsoft.com/office/drawing/2014/main" id="{984F9A4D-ED30-4FE7-BE92-0480813A7EA9}"/>
              </a:ext>
            </a:extLst>
          </p:cNvPr>
          <p:cNvSpPr txBox="1"/>
          <p:nvPr/>
        </p:nvSpPr>
        <p:spPr>
          <a:xfrm>
            <a:off x="1176950" y="5758004"/>
            <a:ext cx="6029608" cy="246221"/>
          </a:xfrm>
          <a:prstGeom prst="rect">
            <a:avLst/>
          </a:prstGeom>
          <a:noFill/>
        </p:spPr>
        <p:txBody>
          <a:bodyPr wrap="square" rtlCol="0">
            <a:spAutoFit/>
          </a:bodyPr>
          <a:lstStyle/>
          <a:p>
            <a:r>
              <a:rPr lang="en-US" sz="1000" b="0" i="0">
                <a:solidFill>
                  <a:srgbClr val="000000"/>
                </a:solidFill>
                <a:effectLst/>
                <a:latin typeface="Times New Roman" panose="02020603050405020304" pitchFamily="18" charset="0"/>
              </a:rPr>
              <a:t> "</a:t>
            </a:r>
            <a:r>
              <a:rPr lang="en-US" sz="1000" b="0" i="0">
                <a:effectLst/>
                <a:latin typeface="Times New Roman" panose="02020603050405020304" pitchFamily="18" charset="0"/>
                <a:hlinkClick r:id="rId2"/>
              </a:rPr>
              <a:t>The Interpretation of the Bible in the Church</a:t>
            </a:r>
            <a:r>
              <a:rPr lang="en-US" sz="1000" b="0" i="0">
                <a:solidFill>
                  <a:srgbClr val="000000"/>
                </a:solidFill>
                <a:effectLst/>
                <a:latin typeface="Times New Roman" panose="02020603050405020304" pitchFamily="18" charset="0"/>
              </a:rPr>
              <a:t>," by the Pontifical Biblical Commission (1993</a:t>
            </a:r>
            <a:endParaRPr lang="en-US" sz="1000" dirty="0"/>
          </a:p>
        </p:txBody>
      </p:sp>
    </p:spTree>
    <p:extLst>
      <p:ext uri="{BB962C8B-B14F-4D97-AF65-F5344CB8AC3E}">
        <p14:creationId xmlns:p14="http://schemas.microsoft.com/office/powerpoint/2010/main" val="2626681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16</a:t>
            </a:fld>
            <a:endParaRPr lang="en-US"/>
          </a:p>
        </p:txBody>
      </p:sp>
      <p:sp>
        <p:nvSpPr>
          <p:cNvPr id="7" name="Content Placeholder 6">
            <a:extLst>
              <a:ext uri="{FF2B5EF4-FFF2-40B4-BE49-F238E27FC236}">
                <a16:creationId xmlns:a16="http://schemas.microsoft.com/office/drawing/2014/main" id="{9AEC1CC3-2F31-4AB7-8DA9-8CB90AFB2512}"/>
              </a:ext>
            </a:extLst>
          </p:cNvPr>
          <p:cNvSpPr>
            <a:spLocks noGrp="1"/>
          </p:cNvSpPr>
          <p:nvPr>
            <p:ph idx="1"/>
          </p:nvPr>
        </p:nvSpPr>
        <p:spPr/>
        <p:txBody>
          <a:bodyPr/>
          <a:lstStyle/>
          <a:p>
            <a:r>
              <a:rPr lang="en-US" sz="2800" u="none" strike="noStrike" dirty="0">
                <a:effectLst/>
                <a:latin typeface="Times New Roman" panose="02020603050405020304" pitchFamily="18" charset="0"/>
                <a:cs typeface="Times New Roman" panose="02020603050405020304" pitchFamily="18" charset="0"/>
              </a:rPr>
              <a:t>3. Methods of interpretation (4)</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Historical critical method</a:t>
            </a:r>
            <a:r>
              <a:rPr lang="en-US" sz="2000" b="1" i="0" dirty="0">
                <a:solidFill>
                  <a:srgbClr val="000000"/>
                </a:solidFill>
                <a:effectLst/>
                <a:latin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15649BE-23E4-458D-8DB5-101EF58D98E4}"/>
              </a:ext>
            </a:extLst>
          </p:cNvPr>
          <p:cNvSpPr txBox="1"/>
          <p:nvPr/>
        </p:nvSpPr>
        <p:spPr>
          <a:xfrm>
            <a:off x="1348966" y="2752253"/>
            <a:ext cx="9292364" cy="2345322"/>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2000" dirty="0">
                <a:latin typeface="Times New Roman" panose="02020603050405020304" pitchFamily="18" charset="0"/>
                <a:cs typeface="Times New Roman" panose="02020603050405020304" pitchFamily="18" charset="0"/>
              </a:rPr>
              <a:t>Comparison of translations</a:t>
            </a:r>
          </a:p>
          <a:p>
            <a:pPr algn="l">
              <a:lnSpc>
                <a:spcPct val="150000"/>
              </a:lnSpc>
            </a:pP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Are there any significant differences between various modern translations?</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When were these translations done, using which translation philosophies?</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Which ancient Hebrew or Greek texts underlie the various translations?</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Has anything been lost or obscured in the process of translation?</a:t>
            </a:r>
            <a:endParaRPr lang="en-US" sz="20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C72BA9D-2E78-40C2-95B3-EF7C17001C7A}"/>
              </a:ext>
            </a:extLst>
          </p:cNvPr>
          <p:cNvSpPr txBox="1"/>
          <p:nvPr/>
        </p:nvSpPr>
        <p:spPr>
          <a:xfrm>
            <a:off x="1176950" y="5758004"/>
            <a:ext cx="6029608" cy="246221"/>
          </a:xfrm>
          <a:prstGeom prst="rect">
            <a:avLst/>
          </a:prstGeom>
          <a:noFill/>
        </p:spPr>
        <p:txBody>
          <a:bodyPr wrap="square" rtlCol="0">
            <a:spAutoFit/>
          </a:bodyPr>
          <a:lstStyle/>
          <a:p>
            <a:r>
              <a:rPr lang="en-US" sz="1000" b="0" i="0">
                <a:solidFill>
                  <a:srgbClr val="000000"/>
                </a:solidFill>
                <a:effectLst/>
                <a:latin typeface="Times New Roman" panose="02020603050405020304" pitchFamily="18" charset="0"/>
              </a:rPr>
              <a:t> "</a:t>
            </a:r>
            <a:r>
              <a:rPr lang="en-US" sz="1000" b="0" i="0">
                <a:effectLst/>
                <a:latin typeface="Times New Roman" panose="02020603050405020304" pitchFamily="18" charset="0"/>
                <a:hlinkClick r:id="rId2"/>
              </a:rPr>
              <a:t>The Interpretation of the Bible in the Church</a:t>
            </a:r>
            <a:r>
              <a:rPr lang="en-US" sz="1000" b="0" i="0">
                <a:solidFill>
                  <a:srgbClr val="000000"/>
                </a:solidFill>
                <a:effectLst/>
                <a:latin typeface="Times New Roman" panose="02020603050405020304" pitchFamily="18" charset="0"/>
              </a:rPr>
              <a:t>," by the Pontifical Biblical Commission (1993</a:t>
            </a:r>
            <a:endParaRPr lang="en-US" sz="1000" dirty="0"/>
          </a:p>
        </p:txBody>
      </p:sp>
    </p:spTree>
    <p:extLst>
      <p:ext uri="{BB962C8B-B14F-4D97-AF65-F5344CB8AC3E}">
        <p14:creationId xmlns:p14="http://schemas.microsoft.com/office/powerpoint/2010/main" val="35463923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17</a:t>
            </a:fld>
            <a:endParaRPr lang="en-US"/>
          </a:p>
        </p:txBody>
      </p:sp>
      <p:sp>
        <p:nvSpPr>
          <p:cNvPr id="7" name="Content Placeholder 6">
            <a:extLst>
              <a:ext uri="{FF2B5EF4-FFF2-40B4-BE49-F238E27FC236}">
                <a16:creationId xmlns:a16="http://schemas.microsoft.com/office/drawing/2014/main" id="{9AEC1CC3-2F31-4AB7-8DA9-8CB90AFB2512}"/>
              </a:ext>
            </a:extLst>
          </p:cNvPr>
          <p:cNvSpPr>
            <a:spLocks noGrp="1"/>
          </p:cNvSpPr>
          <p:nvPr>
            <p:ph idx="1"/>
          </p:nvPr>
        </p:nvSpPr>
        <p:spPr/>
        <p:txBody>
          <a:bodyPr/>
          <a:lstStyle/>
          <a:p>
            <a:r>
              <a:rPr lang="en-US" sz="2800" u="none" strike="noStrike" dirty="0">
                <a:effectLst/>
                <a:latin typeface="Times New Roman" panose="02020603050405020304" pitchFamily="18" charset="0"/>
                <a:cs typeface="Times New Roman" panose="02020603050405020304" pitchFamily="18" charset="0"/>
              </a:rPr>
              <a:t>3. Methods of interpretation (5)</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Historical critical method</a:t>
            </a:r>
            <a:r>
              <a:rPr lang="en-US" sz="2000" b="1" i="0" dirty="0">
                <a:solidFill>
                  <a:srgbClr val="000000"/>
                </a:solidFill>
                <a:effectLst/>
                <a:latin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15649BE-23E4-458D-8DB5-101EF58D98E4}"/>
              </a:ext>
            </a:extLst>
          </p:cNvPr>
          <p:cNvSpPr txBox="1"/>
          <p:nvPr/>
        </p:nvSpPr>
        <p:spPr>
          <a:xfrm>
            <a:off x="1348966" y="2752253"/>
            <a:ext cx="9292364" cy="3268652"/>
          </a:xfrm>
          <a:prstGeom prst="rect">
            <a:avLst/>
          </a:prstGeom>
          <a:noFill/>
        </p:spPr>
        <p:txBody>
          <a:bodyPr wrap="square" rtlCol="0">
            <a:spAutoFit/>
          </a:bodyPr>
          <a:lstStyle/>
          <a:p>
            <a:pPr algn="l">
              <a:lnSpc>
                <a:spcPct val="150000"/>
              </a:lnSpc>
            </a:pPr>
            <a:r>
              <a:rPr lang="en-US" sz="2000" b="0" i="0" dirty="0">
                <a:solidFill>
                  <a:srgbClr val="434449"/>
                </a:solidFill>
                <a:effectLst/>
                <a:latin typeface="Times New Roman" panose="02020603050405020304" pitchFamily="18" charset="0"/>
                <a:cs typeface="Times New Roman" panose="02020603050405020304" pitchFamily="18" charset="0"/>
              </a:rPr>
              <a:t>New Testament Textual Criticism</a:t>
            </a:r>
          </a:p>
          <a:p>
            <a:pPr algn="l">
              <a:lnSpc>
                <a:spcPct val="150000"/>
              </a:lnSpc>
            </a:pPr>
            <a:r>
              <a:rPr lang="en-US" sz="2000" dirty="0">
                <a:solidFill>
                  <a:srgbClr val="434449"/>
                </a:solidFill>
                <a:latin typeface="Times New Roman" panose="02020603050405020304" pitchFamily="18" charset="0"/>
                <a:cs typeface="Times New Roman" panose="02020603050405020304" pitchFamily="18" charset="0"/>
              </a:rPr>
              <a:t>E</a:t>
            </a:r>
            <a:r>
              <a:rPr lang="en-US" sz="2000" b="0" i="0" dirty="0">
                <a:solidFill>
                  <a:srgbClr val="434449"/>
                </a:solidFill>
                <a:effectLst/>
                <a:latin typeface="Times New Roman" panose="02020603050405020304" pitchFamily="18" charset="0"/>
                <a:cs typeface="Times New Roman" panose="02020603050405020304" pitchFamily="18" charset="0"/>
              </a:rPr>
              <a:t>xamines the existing manuscript witnesses to the New Testament in order to produce a text that is as close as possible to the original. The New Testament has been preserved in more manuscripts than any other ancient work, having over 5,300 Greek manuscripts dating from the 3rd century to the 16th century. The task of the textual critic, therefore, is to sort through the variants and establish a "critical text" that is intended to represent the original by best explaining the state of all extant witnesses.</a:t>
            </a:r>
          </a:p>
        </p:txBody>
      </p:sp>
    </p:spTree>
    <p:extLst>
      <p:ext uri="{BB962C8B-B14F-4D97-AF65-F5344CB8AC3E}">
        <p14:creationId xmlns:p14="http://schemas.microsoft.com/office/powerpoint/2010/main" val="8419459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18</a:t>
            </a:fld>
            <a:endParaRPr lang="en-US"/>
          </a:p>
        </p:txBody>
      </p:sp>
      <p:sp>
        <p:nvSpPr>
          <p:cNvPr id="7" name="Content Placeholder 6">
            <a:extLst>
              <a:ext uri="{FF2B5EF4-FFF2-40B4-BE49-F238E27FC236}">
                <a16:creationId xmlns:a16="http://schemas.microsoft.com/office/drawing/2014/main" id="{9AEC1CC3-2F31-4AB7-8DA9-8CB90AFB2512}"/>
              </a:ext>
            </a:extLst>
          </p:cNvPr>
          <p:cNvSpPr>
            <a:spLocks noGrp="1"/>
          </p:cNvSpPr>
          <p:nvPr>
            <p:ph idx="1"/>
          </p:nvPr>
        </p:nvSpPr>
        <p:spPr/>
        <p:txBody>
          <a:bodyPr/>
          <a:lstStyle/>
          <a:p>
            <a:r>
              <a:rPr lang="en-US" sz="2800" u="none" strike="noStrike" dirty="0">
                <a:effectLst/>
                <a:latin typeface="Times New Roman" panose="02020603050405020304" pitchFamily="18" charset="0"/>
                <a:cs typeface="Times New Roman" panose="02020603050405020304" pitchFamily="18" charset="0"/>
              </a:rPr>
              <a:t>3. Methods of interpretation (6)</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Historical critical method</a:t>
            </a:r>
            <a:r>
              <a:rPr lang="en-US" sz="2000" b="1" i="0" dirty="0">
                <a:solidFill>
                  <a:srgbClr val="000000"/>
                </a:solidFill>
                <a:effectLst/>
                <a:latin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15649BE-23E4-458D-8DB5-101EF58D98E4}"/>
              </a:ext>
            </a:extLst>
          </p:cNvPr>
          <p:cNvSpPr txBox="1"/>
          <p:nvPr/>
        </p:nvSpPr>
        <p:spPr>
          <a:xfrm>
            <a:off x="1348966" y="2752253"/>
            <a:ext cx="9292364" cy="2345322"/>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2000" dirty="0">
                <a:latin typeface="Times New Roman" panose="02020603050405020304" pitchFamily="18" charset="0"/>
                <a:cs typeface="Times New Roman" panose="02020603050405020304" pitchFamily="18" charset="0"/>
              </a:rPr>
              <a:t>Textual Criticism</a:t>
            </a:r>
          </a:p>
          <a:p>
            <a:pPr algn="l">
              <a:lnSpc>
                <a:spcPct val="150000"/>
              </a:lnSpc>
            </a:pP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Are there any variant readings in the ancient manuscripts?</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Are the variants negligible (mere spelling) or significant (affecting meaning)?</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Can the variants be explained as intentional changes, or as accidental ones?</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How do the literary or historical contexts help explain the variant readings?</a:t>
            </a:r>
            <a:endParaRPr lang="en-US" sz="20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2EF8C489-84BB-4E49-B213-4F33A8308356}"/>
              </a:ext>
            </a:extLst>
          </p:cNvPr>
          <p:cNvSpPr txBox="1"/>
          <p:nvPr/>
        </p:nvSpPr>
        <p:spPr>
          <a:xfrm>
            <a:off x="1176950" y="5758004"/>
            <a:ext cx="6029608" cy="246221"/>
          </a:xfrm>
          <a:prstGeom prst="rect">
            <a:avLst/>
          </a:prstGeom>
          <a:noFill/>
        </p:spPr>
        <p:txBody>
          <a:bodyPr wrap="square" rtlCol="0">
            <a:spAutoFit/>
          </a:bodyPr>
          <a:lstStyle/>
          <a:p>
            <a:r>
              <a:rPr lang="en-US" sz="1000" b="0" i="0">
                <a:solidFill>
                  <a:srgbClr val="000000"/>
                </a:solidFill>
                <a:effectLst/>
                <a:latin typeface="Times New Roman" panose="02020603050405020304" pitchFamily="18" charset="0"/>
              </a:rPr>
              <a:t> "</a:t>
            </a:r>
            <a:r>
              <a:rPr lang="en-US" sz="1000" b="0" i="0">
                <a:effectLst/>
                <a:latin typeface="Times New Roman" panose="02020603050405020304" pitchFamily="18" charset="0"/>
                <a:hlinkClick r:id="rId2"/>
              </a:rPr>
              <a:t>The Interpretation of the Bible in the Church</a:t>
            </a:r>
            <a:r>
              <a:rPr lang="en-US" sz="1000" b="0" i="0">
                <a:solidFill>
                  <a:srgbClr val="000000"/>
                </a:solidFill>
                <a:effectLst/>
                <a:latin typeface="Times New Roman" panose="02020603050405020304" pitchFamily="18" charset="0"/>
              </a:rPr>
              <a:t>," by the Pontifical Biblical Commission (1993</a:t>
            </a:r>
            <a:endParaRPr lang="en-US" sz="1000" dirty="0"/>
          </a:p>
        </p:txBody>
      </p:sp>
    </p:spTree>
    <p:extLst>
      <p:ext uri="{BB962C8B-B14F-4D97-AF65-F5344CB8AC3E}">
        <p14:creationId xmlns:p14="http://schemas.microsoft.com/office/powerpoint/2010/main" val="11644732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19</a:t>
            </a:fld>
            <a:endParaRPr lang="en-US"/>
          </a:p>
        </p:txBody>
      </p:sp>
      <p:sp>
        <p:nvSpPr>
          <p:cNvPr id="7" name="Content Placeholder 6">
            <a:extLst>
              <a:ext uri="{FF2B5EF4-FFF2-40B4-BE49-F238E27FC236}">
                <a16:creationId xmlns:a16="http://schemas.microsoft.com/office/drawing/2014/main" id="{9AEC1CC3-2F31-4AB7-8DA9-8CB90AFB2512}"/>
              </a:ext>
            </a:extLst>
          </p:cNvPr>
          <p:cNvSpPr>
            <a:spLocks noGrp="1"/>
          </p:cNvSpPr>
          <p:nvPr>
            <p:ph idx="1"/>
          </p:nvPr>
        </p:nvSpPr>
        <p:spPr/>
        <p:txBody>
          <a:bodyPr/>
          <a:lstStyle/>
          <a:p>
            <a:r>
              <a:rPr lang="en-US" sz="2800" u="none" strike="noStrike" dirty="0">
                <a:effectLst/>
                <a:latin typeface="Times New Roman" panose="02020603050405020304" pitchFamily="18" charset="0"/>
                <a:cs typeface="Times New Roman" panose="02020603050405020304" pitchFamily="18" charset="0"/>
              </a:rPr>
              <a:t>3. Methods of interpretation (7)</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Historical critical method</a:t>
            </a:r>
            <a:r>
              <a:rPr lang="en-US" sz="2000" b="1" i="0" dirty="0">
                <a:solidFill>
                  <a:srgbClr val="000000"/>
                </a:solidFill>
                <a:effectLst/>
                <a:latin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15649BE-23E4-458D-8DB5-101EF58D98E4}"/>
              </a:ext>
            </a:extLst>
          </p:cNvPr>
          <p:cNvSpPr txBox="1"/>
          <p:nvPr/>
        </p:nvSpPr>
        <p:spPr>
          <a:xfrm>
            <a:off x="1449818" y="2733511"/>
            <a:ext cx="9292364" cy="2766398"/>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2000" dirty="0">
                <a:latin typeface="Times New Roman" panose="02020603050405020304" pitchFamily="18" charset="0"/>
                <a:cs typeface="Times New Roman" panose="02020603050405020304" pitchFamily="18" charset="0"/>
              </a:rPr>
              <a:t>Source Criticism</a:t>
            </a:r>
          </a:p>
          <a:p>
            <a:pPr marL="0" marR="0" lvl="0" indent="0" algn="l" defTabSz="914400" rtl="0" eaLnBrk="1" fontAlgn="auto" latinLnBrk="0" hangingPunct="1">
              <a:lnSpc>
                <a:spcPct val="150000"/>
              </a:lnSpc>
              <a:spcBef>
                <a:spcPts val="0"/>
              </a:spcBef>
              <a:spcAft>
                <a:spcPts val="0"/>
              </a:spcAft>
              <a:buClrTx/>
              <a:buSzTx/>
              <a:buFontTx/>
              <a:buNone/>
              <a:tabLst/>
              <a:defRPr/>
            </a:pPr>
            <a:r>
              <a:rPr lang="en-US" sz="2000" b="0" i="0" dirty="0">
                <a:solidFill>
                  <a:srgbClr val="000000"/>
                </a:solidFill>
                <a:effectLst/>
                <a:latin typeface="Times New Roman" panose="02020603050405020304" pitchFamily="18" charset="0"/>
                <a:cs typeface="Times New Roman" panose="02020603050405020304" pitchFamily="18" charset="0"/>
              </a:rPr>
              <a:t>	Does the text have any underlying source or sources?</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Which version of a source was used, in case there is more than one?</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1" i="0" u="sng" dirty="0">
                <a:solidFill>
                  <a:srgbClr val="FF0000"/>
                </a:solidFill>
                <a:effectLst/>
                <a:latin typeface="Times New Roman" panose="02020603050405020304" pitchFamily="18" charset="0"/>
                <a:cs typeface="Times New Roman" panose="02020603050405020304" pitchFamily="18" charset="0"/>
              </a:rPr>
              <a:t>What do the sources actually say and mean in their original contexts?</a:t>
            </a:r>
            <a:br>
              <a:rPr lang="en-US" sz="2000" b="1" u="sng" dirty="0">
                <a:solidFill>
                  <a:srgbClr val="FF0000"/>
                </a:solidFill>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How are the sources used (quoted, paraphrased, adapted?) in the later text</a:t>
            </a:r>
            <a:r>
              <a:rPr lang="en-US" b="0" i="0" dirty="0">
                <a:solidFill>
                  <a:srgbClr val="000000"/>
                </a:solidFill>
                <a:effectLst/>
                <a:latin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l">
              <a:lnSpc>
                <a:spcPct val="150000"/>
              </a:lnSpc>
            </a:pPr>
            <a:r>
              <a:rPr lang="en-US" dirty="0">
                <a:latin typeface="Times New Roman" panose="02020603050405020304" pitchFamily="18" charset="0"/>
                <a:cs typeface="Times New Roman" panose="02020603050405020304" pitchFamily="18" charset="0"/>
              </a:rPr>
              <a:t>	</a:t>
            </a:r>
          </a:p>
        </p:txBody>
      </p:sp>
      <p:sp>
        <p:nvSpPr>
          <p:cNvPr id="9" name="TextBox 8">
            <a:extLst>
              <a:ext uri="{FF2B5EF4-FFF2-40B4-BE49-F238E27FC236}">
                <a16:creationId xmlns:a16="http://schemas.microsoft.com/office/drawing/2014/main" id="{4205BAB1-9B47-4424-8EE6-62EC8ED43E51}"/>
              </a:ext>
            </a:extLst>
          </p:cNvPr>
          <p:cNvSpPr txBox="1"/>
          <p:nvPr/>
        </p:nvSpPr>
        <p:spPr>
          <a:xfrm>
            <a:off x="1176950" y="5758004"/>
            <a:ext cx="6029608" cy="246221"/>
          </a:xfrm>
          <a:prstGeom prst="rect">
            <a:avLst/>
          </a:prstGeom>
          <a:noFill/>
        </p:spPr>
        <p:txBody>
          <a:bodyPr wrap="square" rtlCol="0">
            <a:spAutoFit/>
          </a:bodyPr>
          <a:lstStyle/>
          <a:p>
            <a:r>
              <a:rPr lang="en-US" sz="1000" b="0" i="0">
                <a:solidFill>
                  <a:srgbClr val="000000"/>
                </a:solidFill>
                <a:effectLst/>
                <a:latin typeface="Times New Roman" panose="02020603050405020304" pitchFamily="18" charset="0"/>
              </a:rPr>
              <a:t> "</a:t>
            </a:r>
            <a:r>
              <a:rPr lang="en-US" sz="1000" b="0" i="0">
                <a:effectLst/>
                <a:latin typeface="Times New Roman" panose="02020603050405020304" pitchFamily="18" charset="0"/>
                <a:hlinkClick r:id="rId2"/>
              </a:rPr>
              <a:t>The Interpretation of the Bible in the Church</a:t>
            </a:r>
            <a:r>
              <a:rPr lang="en-US" sz="1000" b="0" i="0">
                <a:solidFill>
                  <a:srgbClr val="000000"/>
                </a:solidFill>
                <a:effectLst/>
                <a:latin typeface="Times New Roman" panose="02020603050405020304" pitchFamily="18" charset="0"/>
              </a:rPr>
              <a:t>," by the Pontifical Biblical Commission (1993</a:t>
            </a:r>
            <a:endParaRPr lang="en-US" sz="1000" dirty="0"/>
          </a:p>
        </p:txBody>
      </p:sp>
    </p:spTree>
    <p:extLst>
      <p:ext uri="{BB962C8B-B14F-4D97-AF65-F5344CB8AC3E}">
        <p14:creationId xmlns:p14="http://schemas.microsoft.com/office/powerpoint/2010/main" val="3716847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Bible Study I </a:t>
            </a:r>
          </a:p>
        </p:txBody>
      </p:sp>
      <p:graphicFrame>
        <p:nvGraphicFramePr>
          <p:cNvPr id="4" name="Content Placeholder 3">
            <a:extLst>
              <a:ext uri="{FF2B5EF4-FFF2-40B4-BE49-F238E27FC236}">
                <a16:creationId xmlns:a16="http://schemas.microsoft.com/office/drawing/2014/main" id="{4A4951FC-DBAF-4CC9-BA4D-125C8CD1A33A}"/>
              </a:ext>
            </a:extLst>
          </p:cNvPr>
          <p:cNvGraphicFramePr>
            <a:graphicFrameLocks noGrp="1"/>
          </p:cNvGraphicFramePr>
          <p:nvPr>
            <p:ph idx="1"/>
            <p:extLst>
              <p:ext uri="{D42A27DB-BD31-4B8C-83A1-F6EECF244321}">
                <p14:modId xmlns:p14="http://schemas.microsoft.com/office/powerpoint/2010/main" val="2833703017"/>
              </p:ext>
            </p:extLst>
          </p:nvPr>
        </p:nvGraphicFramePr>
        <p:xfrm>
          <a:off x="2006930" y="1947553"/>
          <a:ext cx="7956467" cy="3824524"/>
        </p:xfrm>
        <a:graphic>
          <a:graphicData uri="http://schemas.openxmlformats.org/drawingml/2006/table">
            <a:tbl>
              <a:tblPr>
                <a:tableStyleId>{5C22544A-7EE6-4342-B048-85BDC9FD1C3A}</a:tableStyleId>
              </a:tblPr>
              <a:tblGrid>
                <a:gridCol w="964870">
                  <a:extLst>
                    <a:ext uri="{9D8B030D-6E8A-4147-A177-3AD203B41FA5}">
                      <a16:colId xmlns:a16="http://schemas.microsoft.com/office/drawing/2014/main" val="236111209"/>
                    </a:ext>
                  </a:extLst>
                </a:gridCol>
                <a:gridCol w="6991597">
                  <a:extLst>
                    <a:ext uri="{9D8B030D-6E8A-4147-A177-3AD203B41FA5}">
                      <a16:colId xmlns:a16="http://schemas.microsoft.com/office/drawing/2014/main" val="2290722384"/>
                    </a:ext>
                  </a:extLst>
                </a:gridCol>
              </a:tblGrid>
              <a:tr h="432692">
                <a:tc gridSpan="2">
                  <a:txBody>
                    <a:bodyPr/>
                    <a:lstStyle/>
                    <a:p>
                      <a:pPr algn="l" fontAlgn="b"/>
                      <a:r>
                        <a:rPr lang="en-US" sz="2400" u="none" strike="noStrike" dirty="0">
                          <a:effectLst/>
                          <a:latin typeface="Times New Roman" panose="02020603050405020304" pitchFamily="18" charset="0"/>
                          <a:cs typeface="Times New Roman" panose="02020603050405020304" pitchFamily="18" charset="0"/>
                        </a:rPr>
                        <a:t>A. Introduction to Biblical Studies</a:t>
                      </a:r>
                      <a:endParaRPr lang="en-US" sz="2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noFill/>
                  </a:tcPr>
                </a:tc>
                <a:tc hMerge="1">
                  <a:txBody>
                    <a:bodyPr/>
                    <a:lstStyle/>
                    <a:p>
                      <a:endParaRPr lang="en-US"/>
                    </a:p>
                  </a:txBody>
                  <a:tcPr/>
                </a:tc>
                <a:extLst>
                  <a:ext uri="{0D108BD9-81ED-4DB2-BD59-A6C34878D82A}">
                    <a16:rowId xmlns:a16="http://schemas.microsoft.com/office/drawing/2014/main" val="872777338"/>
                  </a:ext>
                </a:extLst>
              </a:tr>
              <a:tr h="811812">
                <a:tc>
                  <a:txBody>
                    <a:bodyPr/>
                    <a:lstStyle/>
                    <a:p>
                      <a:pPr algn="l" fontAlgn="b"/>
                      <a:endParaRPr lang="en-US" sz="2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noFill/>
                  </a:tcPr>
                </a:tc>
                <a:tc>
                  <a:txBody>
                    <a:bodyPr/>
                    <a:lstStyle/>
                    <a:p>
                      <a:pPr algn="l" fontAlgn="b"/>
                      <a:r>
                        <a:rPr lang="en-US" sz="2400" u="none" strike="noStrike" dirty="0">
                          <a:effectLst/>
                          <a:latin typeface="Times New Roman" panose="02020603050405020304" pitchFamily="18" charset="0"/>
                          <a:cs typeface="Times New Roman" panose="02020603050405020304" pitchFamily="18" charset="0"/>
                        </a:rPr>
                        <a:t>1. Origin and development of the Bible</a:t>
                      </a:r>
                      <a:endParaRPr lang="en-US" sz="2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noFill/>
                  </a:tcPr>
                </a:tc>
                <a:extLst>
                  <a:ext uri="{0D108BD9-81ED-4DB2-BD59-A6C34878D82A}">
                    <a16:rowId xmlns:a16="http://schemas.microsoft.com/office/drawing/2014/main" val="2998134582"/>
                  </a:ext>
                </a:extLst>
              </a:tr>
              <a:tr h="591273">
                <a:tc>
                  <a:txBody>
                    <a:bodyPr/>
                    <a:lstStyle/>
                    <a:p>
                      <a:pPr algn="l" fontAlgn="b"/>
                      <a:endParaRPr lang="en-US" sz="2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noFill/>
                  </a:tcPr>
                </a:tc>
                <a:tc>
                  <a:txBody>
                    <a:bodyPr/>
                    <a:lstStyle/>
                    <a:p>
                      <a:pPr algn="l" fontAlgn="b"/>
                      <a:r>
                        <a:rPr lang="en-US" sz="2400" u="none" strike="noStrike" dirty="0">
                          <a:effectLst/>
                          <a:latin typeface="Times New Roman" panose="02020603050405020304" pitchFamily="18" charset="0"/>
                          <a:cs typeface="Times New Roman" panose="02020603050405020304" pitchFamily="18" charset="0"/>
                        </a:rPr>
                        <a:t>2. </a:t>
                      </a:r>
                      <a:r>
                        <a:rPr lang="en-US" sz="2400" u="none" strike="noStrike" dirty="0">
                          <a:effectLst/>
                          <a:latin typeface="Times New Roman" panose="02020603050405020304" pitchFamily="18" charset="0"/>
                          <a:cs typeface="Times New Roman" panose="02020603050405020304" pitchFamily="18" charset="0"/>
                          <a:hlinkClick r:id="rId2" action="ppaction://hlinksldjump"/>
                        </a:rPr>
                        <a:t>Authority and inspiration of God's Word</a:t>
                      </a:r>
                      <a:endParaRPr lang="en-US" sz="2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noFill/>
                  </a:tcPr>
                </a:tc>
                <a:extLst>
                  <a:ext uri="{0D108BD9-81ED-4DB2-BD59-A6C34878D82A}">
                    <a16:rowId xmlns:a16="http://schemas.microsoft.com/office/drawing/2014/main" val="3340149327"/>
                  </a:ext>
                </a:extLst>
              </a:tr>
              <a:tr h="491490">
                <a:tc>
                  <a:txBody>
                    <a:bodyPr/>
                    <a:lstStyle/>
                    <a:p>
                      <a:pPr algn="l" fontAlgn="b"/>
                      <a:endParaRPr lang="en-US" sz="2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noFill/>
                  </a:tcPr>
                </a:tc>
                <a:tc>
                  <a:txBody>
                    <a:bodyPr/>
                    <a:lstStyle/>
                    <a:p>
                      <a:pPr algn="l" fontAlgn="b"/>
                      <a:r>
                        <a:rPr lang="en-US" sz="2400" u="none" strike="noStrike" dirty="0">
                          <a:effectLst/>
                          <a:latin typeface="Times New Roman" panose="02020603050405020304" pitchFamily="18" charset="0"/>
                          <a:cs typeface="Times New Roman" panose="02020603050405020304" pitchFamily="18" charset="0"/>
                        </a:rPr>
                        <a:t>3. Methods of interpretation</a:t>
                      </a:r>
                      <a:endParaRPr lang="en-US" sz="2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noFill/>
                  </a:tcPr>
                </a:tc>
                <a:extLst>
                  <a:ext uri="{0D108BD9-81ED-4DB2-BD59-A6C34878D82A}">
                    <a16:rowId xmlns:a16="http://schemas.microsoft.com/office/drawing/2014/main" val="1040010225"/>
                  </a:ext>
                </a:extLst>
              </a:tr>
              <a:tr h="480060">
                <a:tc>
                  <a:txBody>
                    <a:bodyPr/>
                    <a:lstStyle/>
                    <a:p>
                      <a:pPr algn="l" fontAlgn="b"/>
                      <a:endParaRPr lang="en-US" sz="2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noFill/>
                  </a:tcPr>
                </a:tc>
                <a:tc>
                  <a:txBody>
                    <a:bodyPr/>
                    <a:lstStyle/>
                    <a:p>
                      <a:pPr algn="l" fontAlgn="b"/>
                      <a:r>
                        <a:rPr lang="en-US" sz="2400" u="none" strike="noStrike" dirty="0">
                          <a:effectLst/>
                          <a:latin typeface="Times New Roman" panose="02020603050405020304" pitchFamily="18" charset="0"/>
                          <a:cs typeface="Times New Roman" panose="02020603050405020304" pitchFamily="18" charset="0"/>
                        </a:rPr>
                        <a:t>4. Critical Methods of study</a:t>
                      </a:r>
                      <a:endParaRPr lang="en-US" sz="2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noFill/>
                  </a:tcPr>
                </a:tc>
                <a:extLst>
                  <a:ext uri="{0D108BD9-81ED-4DB2-BD59-A6C34878D82A}">
                    <a16:rowId xmlns:a16="http://schemas.microsoft.com/office/drawing/2014/main" val="1341472430"/>
                  </a:ext>
                </a:extLst>
              </a:tr>
              <a:tr h="537137">
                <a:tc>
                  <a:txBody>
                    <a:bodyPr/>
                    <a:lstStyle/>
                    <a:p>
                      <a:pPr algn="l" fontAlgn="b"/>
                      <a:endParaRPr lang="en-US" sz="2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noFill/>
                  </a:tcPr>
                </a:tc>
                <a:tc>
                  <a:txBody>
                    <a:bodyPr/>
                    <a:lstStyle/>
                    <a:p>
                      <a:pPr algn="l" fontAlgn="b"/>
                      <a:r>
                        <a:rPr lang="en-US" sz="2400" u="none" strike="noStrike" dirty="0">
                          <a:effectLst/>
                          <a:latin typeface="Times New Roman" panose="02020603050405020304" pitchFamily="18" charset="0"/>
                          <a:cs typeface="Times New Roman" panose="02020603050405020304" pitchFamily="18" charset="0"/>
                        </a:rPr>
                        <a:t>5. Apocryphal / </a:t>
                      </a:r>
                      <a:r>
                        <a:rPr lang="en-US" sz="2400" u="none" strike="noStrike" dirty="0" err="1">
                          <a:effectLst/>
                          <a:latin typeface="Times New Roman" panose="02020603050405020304" pitchFamily="18" charset="0"/>
                          <a:cs typeface="Times New Roman" panose="02020603050405020304" pitchFamily="18" charset="0"/>
                        </a:rPr>
                        <a:t>Deutrocanonical</a:t>
                      </a:r>
                      <a:r>
                        <a:rPr lang="en-US" sz="2400" u="none" strike="noStrike" dirty="0">
                          <a:effectLst/>
                          <a:latin typeface="Times New Roman" panose="02020603050405020304" pitchFamily="18" charset="0"/>
                          <a:cs typeface="Times New Roman" panose="02020603050405020304" pitchFamily="18" charset="0"/>
                        </a:rPr>
                        <a:t> books</a:t>
                      </a:r>
                      <a:endParaRPr lang="en-US" sz="2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noFill/>
                  </a:tcPr>
                </a:tc>
                <a:extLst>
                  <a:ext uri="{0D108BD9-81ED-4DB2-BD59-A6C34878D82A}">
                    <a16:rowId xmlns:a16="http://schemas.microsoft.com/office/drawing/2014/main" val="2136037"/>
                  </a:ext>
                </a:extLst>
              </a:tr>
              <a:tr h="480060">
                <a:tc>
                  <a:txBody>
                    <a:bodyPr/>
                    <a:lstStyle/>
                    <a:p>
                      <a:pPr algn="l" fontAlgn="b"/>
                      <a:endParaRPr lang="en-US" sz="2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noFill/>
                  </a:tcPr>
                </a:tc>
                <a:tc>
                  <a:txBody>
                    <a:bodyPr/>
                    <a:lstStyle/>
                    <a:p>
                      <a:pPr algn="l" fontAlgn="b"/>
                      <a:r>
                        <a:rPr lang="en-US" sz="2400" u="none" strike="noStrike" dirty="0">
                          <a:effectLst/>
                          <a:latin typeface="Times New Roman" panose="02020603050405020304" pitchFamily="18" charset="0"/>
                          <a:cs typeface="Times New Roman" panose="02020603050405020304" pitchFamily="18" charset="0"/>
                        </a:rPr>
                        <a:t>6. Development of Hebrew and Christian canons</a:t>
                      </a:r>
                      <a:endParaRPr lang="en-US" sz="2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noFill/>
                  </a:tcPr>
                </a:tc>
                <a:extLst>
                  <a:ext uri="{0D108BD9-81ED-4DB2-BD59-A6C34878D82A}">
                    <a16:rowId xmlns:a16="http://schemas.microsoft.com/office/drawing/2014/main" val="1364301481"/>
                  </a:ext>
                </a:extLst>
              </a:tr>
            </a:tbl>
          </a:graphicData>
        </a:graphic>
      </p:graphicFrame>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2</a:t>
            </a:fld>
            <a:endParaRPr lang="en-US"/>
          </a:p>
        </p:txBody>
      </p:sp>
    </p:spTree>
    <p:extLst>
      <p:ext uri="{BB962C8B-B14F-4D97-AF65-F5344CB8AC3E}">
        <p14:creationId xmlns:p14="http://schemas.microsoft.com/office/powerpoint/2010/main" val="34438766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20</a:t>
            </a:fld>
            <a:endParaRPr lang="en-US"/>
          </a:p>
        </p:txBody>
      </p:sp>
      <p:sp>
        <p:nvSpPr>
          <p:cNvPr id="7" name="Content Placeholder 6">
            <a:extLst>
              <a:ext uri="{FF2B5EF4-FFF2-40B4-BE49-F238E27FC236}">
                <a16:creationId xmlns:a16="http://schemas.microsoft.com/office/drawing/2014/main" id="{9AEC1CC3-2F31-4AB7-8DA9-8CB90AFB2512}"/>
              </a:ext>
            </a:extLst>
          </p:cNvPr>
          <p:cNvSpPr>
            <a:spLocks noGrp="1"/>
          </p:cNvSpPr>
          <p:nvPr>
            <p:ph idx="1"/>
          </p:nvPr>
        </p:nvSpPr>
        <p:spPr/>
        <p:txBody>
          <a:bodyPr/>
          <a:lstStyle/>
          <a:p>
            <a:r>
              <a:rPr lang="en-US" sz="2800" u="none" strike="noStrike" dirty="0">
                <a:effectLst/>
                <a:latin typeface="Times New Roman" panose="02020603050405020304" pitchFamily="18" charset="0"/>
                <a:cs typeface="Times New Roman" panose="02020603050405020304" pitchFamily="18" charset="0"/>
              </a:rPr>
              <a:t>3. Methods of interpretation (8)</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Historical critical method</a:t>
            </a:r>
            <a:r>
              <a:rPr lang="en-US" sz="2000" b="1" i="0" dirty="0">
                <a:solidFill>
                  <a:srgbClr val="000000"/>
                </a:solidFill>
                <a:effectLst/>
                <a:latin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15649BE-23E4-458D-8DB5-101EF58D98E4}"/>
              </a:ext>
            </a:extLst>
          </p:cNvPr>
          <p:cNvSpPr txBox="1"/>
          <p:nvPr/>
        </p:nvSpPr>
        <p:spPr>
          <a:xfrm>
            <a:off x="1348966" y="2752253"/>
            <a:ext cx="9292364" cy="2766398"/>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2000" dirty="0">
                <a:latin typeface="Times New Roman" panose="02020603050405020304" pitchFamily="18" charset="0"/>
                <a:cs typeface="Times New Roman" panose="02020603050405020304" pitchFamily="18" charset="0"/>
              </a:rPr>
              <a:t>Form Criticism</a:t>
            </a:r>
          </a:p>
          <a:p>
            <a:pPr marL="0" marR="0" lvl="0" indent="0" algn="l" defTabSz="914400" rtl="0" eaLnBrk="1" fontAlgn="auto" latinLnBrk="0" hangingPunct="1">
              <a:lnSpc>
                <a:spcPct val="150000"/>
              </a:lnSpc>
              <a:spcBef>
                <a:spcPts val="0"/>
              </a:spcBef>
              <a:spcAft>
                <a:spcPts val="0"/>
              </a:spcAft>
              <a:buClrTx/>
              <a:buSzTx/>
              <a:buFontTx/>
              <a:buNone/>
              <a:tabLst/>
              <a:defRPr/>
            </a:pPr>
            <a:r>
              <a:rPr lang="en-US" sz="2000" b="0" i="0" dirty="0">
                <a:solidFill>
                  <a:srgbClr val="000000"/>
                </a:solidFill>
                <a:effectLst/>
                <a:latin typeface="Times New Roman" panose="02020603050405020304" pitchFamily="18" charset="0"/>
                <a:cs typeface="Times New Roman" panose="02020603050405020304" pitchFamily="18" charset="0"/>
              </a:rPr>
              <a:t>	What is the literary form or “genre” of the whole work and the particular text?</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Does the text follow or diverge from the usual expectations for this genre?</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What is the normal purpose/goal of this genre?</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In what social context would texts of this genre have been used?</a:t>
            </a:r>
            <a:endParaRPr lang="en-US" sz="2000" dirty="0">
              <a:latin typeface="Times New Roman" panose="02020603050405020304" pitchFamily="18" charset="0"/>
              <a:cs typeface="Times New Roman" panose="02020603050405020304" pitchFamily="18" charset="0"/>
            </a:endParaRPr>
          </a:p>
          <a:p>
            <a:pPr algn="l">
              <a:lnSpc>
                <a:spcPct val="150000"/>
              </a:lnSpc>
            </a:pPr>
            <a:r>
              <a:rPr lang="en-US" dirty="0">
                <a:latin typeface="Times New Roman" panose="02020603050405020304" pitchFamily="18" charset="0"/>
                <a:cs typeface="Times New Roman" panose="02020603050405020304" pitchFamily="18" charset="0"/>
              </a:rPr>
              <a:t>	</a:t>
            </a:r>
          </a:p>
        </p:txBody>
      </p:sp>
      <p:sp>
        <p:nvSpPr>
          <p:cNvPr id="9" name="TextBox 8">
            <a:extLst>
              <a:ext uri="{FF2B5EF4-FFF2-40B4-BE49-F238E27FC236}">
                <a16:creationId xmlns:a16="http://schemas.microsoft.com/office/drawing/2014/main" id="{44938894-A494-4CD0-A95E-CC48264CBC2C}"/>
              </a:ext>
            </a:extLst>
          </p:cNvPr>
          <p:cNvSpPr txBox="1"/>
          <p:nvPr/>
        </p:nvSpPr>
        <p:spPr>
          <a:xfrm>
            <a:off x="1176950" y="5758004"/>
            <a:ext cx="6029608" cy="246221"/>
          </a:xfrm>
          <a:prstGeom prst="rect">
            <a:avLst/>
          </a:prstGeom>
          <a:noFill/>
        </p:spPr>
        <p:txBody>
          <a:bodyPr wrap="square" rtlCol="0">
            <a:spAutoFit/>
          </a:bodyPr>
          <a:lstStyle/>
          <a:p>
            <a:r>
              <a:rPr lang="en-US" sz="1000" b="0" i="0">
                <a:solidFill>
                  <a:srgbClr val="000000"/>
                </a:solidFill>
                <a:effectLst/>
                <a:latin typeface="Times New Roman" panose="02020603050405020304" pitchFamily="18" charset="0"/>
              </a:rPr>
              <a:t> "</a:t>
            </a:r>
            <a:r>
              <a:rPr lang="en-US" sz="1000" b="0" i="0">
                <a:effectLst/>
                <a:latin typeface="Times New Roman" panose="02020603050405020304" pitchFamily="18" charset="0"/>
                <a:hlinkClick r:id="rId2"/>
              </a:rPr>
              <a:t>The Interpretation of the Bible in the Church</a:t>
            </a:r>
            <a:r>
              <a:rPr lang="en-US" sz="1000" b="0" i="0">
                <a:solidFill>
                  <a:srgbClr val="000000"/>
                </a:solidFill>
                <a:effectLst/>
                <a:latin typeface="Times New Roman" panose="02020603050405020304" pitchFamily="18" charset="0"/>
              </a:rPr>
              <a:t>," by the Pontifical Biblical Commission (1993</a:t>
            </a:r>
            <a:endParaRPr lang="en-US" sz="1000" dirty="0"/>
          </a:p>
        </p:txBody>
      </p:sp>
    </p:spTree>
    <p:extLst>
      <p:ext uri="{BB962C8B-B14F-4D97-AF65-F5344CB8AC3E}">
        <p14:creationId xmlns:p14="http://schemas.microsoft.com/office/powerpoint/2010/main" val="17530643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21</a:t>
            </a:fld>
            <a:endParaRPr lang="en-US"/>
          </a:p>
        </p:txBody>
      </p:sp>
      <p:sp>
        <p:nvSpPr>
          <p:cNvPr id="7" name="Content Placeholder 6">
            <a:extLst>
              <a:ext uri="{FF2B5EF4-FFF2-40B4-BE49-F238E27FC236}">
                <a16:creationId xmlns:a16="http://schemas.microsoft.com/office/drawing/2014/main" id="{9AEC1CC3-2F31-4AB7-8DA9-8CB90AFB2512}"/>
              </a:ext>
            </a:extLst>
          </p:cNvPr>
          <p:cNvSpPr>
            <a:spLocks noGrp="1"/>
          </p:cNvSpPr>
          <p:nvPr>
            <p:ph idx="1"/>
          </p:nvPr>
        </p:nvSpPr>
        <p:spPr/>
        <p:txBody>
          <a:bodyPr/>
          <a:lstStyle/>
          <a:p>
            <a:r>
              <a:rPr lang="en-US" sz="2800" u="none" strike="noStrike" dirty="0">
                <a:effectLst/>
                <a:latin typeface="Times New Roman" panose="02020603050405020304" pitchFamily="18" charset="0"/>
                <a:cs typeface="Times New Roman" panose="02020603050405020304" pitchFamily="18" charset="0"/>
              </a:rPr>
              <a:t>3. Methods of interpretation (9)</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Historical critical method</a:t>
            </a:r>
            <a:r>
              <a:rPr lang="en-US" sz="2000" b="1" i="0" dirty="0">
                <a:solidFill>
                  <a:srgbClr val="000000"/>
                </a:solidFill>
                <a:effectLst/>
                <a:latin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15649BE-23E4-458D-8DB5-101EF58D98E4}"/>
              </a:ext>
            </a:extLst>
          </p:cNvPr>
          <p:cNvSpPr txBox="1"/>
          <p:nvPr/>
        </p:nvSpPr>
        <p:spPr>
          <a:xfrm>
            <a:off x="1348966" y="2752253"/>
            <a:ext cx="9292364" cy="2345322"/>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2000" dirty="0">
                <a:latin typeface="Times New Roman" panose="02020603050405020304" pitchFamily="18" charset="0"/>
                <a:cs typeface="Times New Roman" panose="02020603050405020304" pitchFamily="18" charset="0"/>
              </a:rPr>
              <a:t>Redaction Criticism</a:t>
            </a:r>
          </a:p>
          <a:p>
            <a:pPr marL="0" marR="0" lvl="0" indent="0" algn="l" defTabSz="914400" rtl="0" eaLnBrk="1" fontAlgn="auto" latinLnBrk="0" hangingPunct="1">
              <a:lnSpc>
                <a:spcPct val="150000"/>
              </a:lnSpc>
              <a:spcBef>
                <a:spcPts val="0"/>
              </a:spcBef>
              <a:spcAft>
                <a:spcPts val="0"/>
              </a:spcAft>
              <a:buClrTx/>
              <a:buSzTx/>
              <a:buFontTx/>
              <a:buNone/>
              <a:tabLst/>
              <a:defRPr/>
            </a:pPr>
            <a:r>
              <a:rPr lang="en-US" sz="2000" b="0" i="0" dirty="0">
                <a:solidFill>
                  <a:srgbClr val="000000"/>
                </a:solidFill>
                <a:effectLst/>
                <a:latin typeface="Times New Roman" panose="02020603050405020304" pitchFamily="18" charset="0"/>
                <a:cs typeface="Times New Roman" panose="02020603050405020304" pitchFamily="18" charset="0"/>
              </a:rPr>
              <a:t>	How has the author used the source(s) in shaping this text?</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Are there any parallel texts, and how is this text similar and/or different?</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What particular views or theological emphases does this author show?</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How did the author’s life circumstances affect the shaping of the text?</a:t>
            </a:r>
            <a:r>
              <a:rPr lang="en-US" dirty="0">
                <a:latin typeface="Times New Roman" panose="02020603050405020304" pitchFamily="18" charset="0"/>
                <a:cs typeface="Times New Roman" panose="02020603050405020304" pitchFamily="18" charset="0"/>
              </a:rPr>
              <a:t>	</a:t>
            </a:r>
          </a:p>
        </p:txBody>
      </p:sp>
      <p:sp>
        <p:nvSpPr>
          <p:cNvPr id="9" name="TextBox 8">
            <a:extLst>
              <a:ext uri="{FF2B5EF4-FFF2-40B4-BE49-F238E27FC236}">
                <a16:creationId xmlns:a16="http://schemas.microsoft.com/office/drawing/2014/main" id="{352FC2F6-521C-4955-8E92-47670A1E705A}"/>
              </a:ext>
            </a:extLst>
          </p:cNvPr>
          <p:cNvSpPr txBox="1"/>
          <p:nvPr/>
        </p:nvSpPr>
        <p:spPr>
          <a:xfrm>
            <a:off x="1176950" y="5758004"/>
            <a:ext cx="6029608" cy="246221"/>
          </a:xfrm>
          <a:prstGeom prst="rect">
            <a:avLst/>
          </a:prstGeom>
          <a:noFill/>
        </p:spPr>
        <p:txBody>
          <a:bodyPr wrap="square" rtlCol="0">
            <a:spAutoFit/>
          </a:bodyPr>
          <a:lstStyle/>
          <a:p>
            <a:r>
              <a:rPr lang="en-US" sz="1000" b="0" i="0">
                <a:solidFill>
                  <a:srgbClr val="000000"/>
                </a:solidFill>
                <a:effectLst/>
                <a:latin typeface="Times New Roman" panose="02020603050405020304" pitchFamily="18" charset="0"/>
              </a:rPr>
              <a:t> "</a:t>
            </a:r>
            <a:r>
              <a:rPr lang="en-US" sz="1000" b="0" i="0">
                <a:effectLst/>
                <a:latin typeface="Times New Roman" panose="02020603050405020304" pitchFamily="18" charset="0"/>
                <a:hlinkClick r:id="rId2"/>
              </a:rPr>
              <a:t>The Interpretation of the Bible in the Church</a:t>
            </a:r>
            <a:r>
              <a:rPr lang="en-US" sz="1000" b="0" i="0">
                <a:solidFill>
                  <a:srgbClr val="000000"/>
                </a:solidFill>
                <a:effectLst/>
                <a:latin typeface="Times New Roman" panose="02020603050405020304" pitchFamily="18" charset="0"/>
              </a:rPr>
              <a:t>," by the Pontifical Biblical Commission (1993</a:t>
            </a:r>
            <a:endParaRPr lang="en-US" sz="1000" dirty="0"/>
          </a:p>
        </p:txBody>
      </p:sp>
    </p:spTree>
    <p:extLst>
      <p:ext uri="{BB962C8B-B14F-4D97-AF65-F5344CB8AC3E}">
        <p14:creationId xmlns:p14="http://schemas.microsoft.com/office/powerpoint/2010/main" val="22658041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22</a:t>
            </a:fld>
            <a:endParaRPr lang="en-US"/>
          </a:p>
        </p:txBody>
      </p:sp>
      <p:sp>
        <p:nvSpPr>
          <p:cNvPr id="7" name="Content Placeholder 6">
            <a:extLst>
              <a:ext uri="{FF2B5EF4-FFF2-40B4-BE49-F238E27FC236}">
                <a16:creationId xmlns:a16="http://schemas.microsoft.com/office/drawing/2014/main" id="{9AEC1CC3-2F31-4AB7-8DA9-8CB90AFB2512}"/>
              </a:ext>
            </a:extLst>
          </p:cNvPr>
          <p:cNvSpPr>
            <a:spLocks noGrp="1"/>
          </p:cNvSpPr>
          <p:nvPr>
            <p:ph idx="1"/>
          </p:nvPr>
        </p:nvSpPr>
        <p:spPr/>
        <p:txBody>
          <a:bodyPr/>
          <a:lstStyle/>
          <a:p>
            <a:r>
              <a:rPr lang="en-US" sz="2800" u="none" strike="noStrike" dirty="0">
                <a:effectLst/>
                <a:latin typeface="Times New Roman" panose="02020603050405020304" pitchFamily="18" charset="0"/>
                <a:cs typeface="Times New Roman" panose="02020603050405020304" pitchFamily="18" charset="0"/>
              </a:rPr>
              <a:t>3. Methods of interpretation (10)</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Historical critical method</a:t>
            </a:r>
            <a:r>
              <a:rPr lang="en-US" sz="2000" b="1" i="0" dirty="0">
                <a:solidFill>
                  <a:srgbClr val="000000"/>
                </a:solidFill>
                <a:effectLst/>
                <a:latin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15649BE-23E4-458D-8DB5-101EF58D98E4}"/>
              </a:ext>
            </a:extLst>
          </p:cNvPr>
          <p:cNvSpPr txBox="1"/>
          <p:nvPr/>
        </p:nvSpPr>
        <p:spPr>
          <a:xfrm>
            <a:off x="1348966" y="2752253"/>
            <a:ext cx="9292364" cy="2345322"/>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2000" dirty="0">
                <a:latin typeface="Times New Roman" panose="02020603050405020304" pitchFamily="18" charset="0"/>
                <a:cs typeface="Times New Roman" panose="02020603050405020304" pitchFamily="18" charset="0"/>
              </a:rPr>
              <a:t>Socio-Historical Criticism</a:t>
            </a:r>
          </a:p>
          <a:p>
            <a:pPr marL="0" marR="0" lvl="0" indent="0" algn="l" defTabSz="914400" rtl="0" eaLnBrk="1" fontAlgn="auto" latinLnBrk="0" hangingPunct="1">
              <a:lnSpc>
                <a:spcPct val="150000"/>
              </a:lnSpc>
              <a:spcBef>
                <a:spcPts val="0"/>
              </a:spcBef>
              <a:spcAft>
                <a:spcPts val="0"/>
              </a:spcAft>
              <a:buClrTx/>
              <a:buSzTx/>
              <a:buFontTx/>
              <a:buNone/>
              <a:tabLst/>
              <a:defRPr/>
            </a:pPr>
            <a:r>
              <a:rPr lang="en-US" sz="2000" b="0" i="0" dirty="0">
                <a:solidFill>
                  <a:srgbClr val="000000"/>
                </a:solidFill>
                <a:effectLst/>
                <a:latin typeface="Times New Roman" panose="02020603050405020304" pitchFamily="18" charset="0"/>
                <a:cs typeface="Times New Roman" panose="02020603050405020304" pitchFamily="18" charset="0"/>
              </a:rPr>
              <a:t>	If the story claims to be historical, what really happened?</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What social, historical, or cultural information can be gleaned from the text?</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What background information is necessary to better understand the text?</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What was life like for the common people, not just the ruling elites?</a:t>
            </a:r>
            <a:r>
              <a:rPr lang="en-US" dirty="0">
                <a:latin typeface="Times New Roman" panose="02020603050405020304" pitchFamily="18" charset="0"/>
                <a:cs typeface="Times New Roman" panose="02020603050405020304" pitchFamily="18" charset="0"/>
              </a:rPr>
              <a:t>	</a:t>
            </a:r>
          </a:p>
        </p:txBody>
      </p:sp>
      <p:sp>
        <p:nvSpPr>
          <p:cNvPr id="3" name="TextBox 2">
            <a:extLst>
              <a:ext uri="{FF2B5EF4-FFF2-40B4-BE49-F238E27FC236}">
                <a16:creationId xmlns:a16="http://schemas.microsoft.com/office/drawing/2014/main" id="{2D723F41-09BA-4B18-907E-6AF9477D9426}"/>
              </a:ext>
            </a:extLst>
          </p:cNvPr>
          <p:cNvSpPr txBox="1"/>
          <p:nvPr/>
        </p:nvSpPr>
        <p:spPr>
          <a:xfrm>
            <a:off x="1176950" y="5758004"/>
            <a:ext cx="6029608" cy="246221"/>
          </a:xfrm>
          <a:prstGeom prst="rect">
            <a:avLst/>
          </a:prstGeom>
          <a:noFill/>
        </p:spPr>
        <p:txBody>
          <a:bodyPr wrap="square" rtlCol="0">
            <a:spAutoFit/>
          </a:bodyPr>
          <a:lstStyle/>
          <a:p>
            <a:r>
              <a:rPr lang="en-US" sz="1000" b="0" i="0">
                <a:solidFill>
                  <a:srgbClr val="000000"/>
                </a:solidFill>
                <a:effectLst/>
                <a:latin typeface="Times New Roman" panose="02020603050405020304" pitchFamily="18" charset="0"/>
              </a:rPr>
              <a:t> "</a:t>
            </a:r>
            <a:r>
              <a:rPr lang="en-US" sz="1000" b="0" i="0">
                <a:effectLst/>
                <a:latin typeface="Times New Roman" panose="02020603050405020304" pitchFamily="18" charset="0"/>
                <a:hlinkClick r:id="rId2"/>
              </a:rPr>
              <a:t>The Interpretation of the Bible in the Church</a:t>
            </a:r>
            <a:r>
              <a:rPr lang="en-US" sz="1000" b="0" i="0">
                <a:solidFill>
                  <a:srgbClr val="000000"/>
                </a:solidFill>
                <a:effectLst/>
                <a:latin typeface="Times New Roman" panose="02020603050405020304" pitchFamily="18" charset="0"/>
              </a:rPr>
              <a:t>," by the Pontifical Biblical Commission (1993</a:t>
            </a:r>
            <a:endParaRPr lang="en-US" sz="1000" dirty="0"/>
          </a:p>
        </p:txBody>
      </p:sp>
    </p:spTree>
    <p:extLst>
      <p:ext uri="{BB962C8B-B14F-4D97-AF65-F5344CB8AC3E}">
        <p14:creationId xmlns:p14="http://schemas.microsoft.com/office/powerpoint/2010/main" val="21651604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23</a:t>
            </a:fld>
            <a:endParaRPr lang="en-US"/>
          </a:p>
        </p:txBody>
      </p:sp>
      <p:sp>
        <p:nvSpPr>
          <p:cNvPr id="7" name="Content Placeholder 6">
            <a:extLst>
              <a:ext uri="{FF2B5EF4-FFF2-40B4-BE49-F238E27FC236}">
                <a16:creationId xmlns:a16="http://schemas.microsoft.com/office/drawing/2014/main" id="{9AEC1CC3-2F31-4AB7-8DA9-8CB90AFB2512}"/>
              </a:ext>
            </a:extLst>
          </p:cNvPr>
          <p:cNvSpPr>
            <a:spLocks noGrp="1"/>
          </p:cNvSpPr>
          <p:nvPr>
            <p:ph idx="1"/>
          </p:nvPr>
        </p:nvSpPr>
        <p:spPr/>
        <p:txBody>
          <a:bodyPr/>
          <a:lstStyle/>
          <a:p>
            <a:r>
              <a:rPr lang="en-US" sz="2800" u="none" strike="noStrike" dirty="0">
                <a:effectLst/>
                <a:latin typeface="Times New Roman" panose="02020603050405020304" pitchFamily="18" charset="0"/>
                <a:cs typeface="Times New Roman" panose="02020603050405020304" pitchFamily="18" charset="0"/>
              </a:rPr>
              <a:t>3. Methods of interpretation (11)</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r>
              <a:rPr lang="en-US" sz="2000" i="0" dirty="0">
                <a:solidFill>
                  <a:srgbClr val="000000"/>
                </a:solidFill>
                <a:effectLst/>
                <a:latin typeface="Times New Roman" panose="02020603050405020304" pitchFamily="18" charset="0"/>
              </a:rPr>
              <a:t>New Methods of Literary Analysis</a:t>
            </a:r>
            <a:endParaRPr lang="en-US" sz="20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15649BE-23E4-458D-8DB5-101EF58D98E4}"/>
              </a:ext>
            </a:extLst>
          </p:cNvPr>
          <p:cNvSpPr txBox="1"/>
          <p:nvPr/>
        </p:nvSpPr>
        <p:spPr>
          <a:xfrm>
            <a:off x="1348966" y="2752253"/>
            <a:ext cx="9292364" cy="1883657"/>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2000" b="0" i="0" dirty="0">
                <a:solidFill>
                  <a:srgbClr val="000000"/>
                </a:solidFill>
                <a:effectLst/>
                <a:latin typeface="Times New Roman" panose="02020603050405020304" pitchFamily="18" charset="0"/>
                <a:cs typeface="Times New Roman" panose="02020603050405020304" pitchFamily="18" charset="0"/>
              </a:rPr>
              <a:t>Rhetorical Analysis</a:t>
            </a:r>
          </a:p>
          <a:p>
            <a:pPr marL="0" marR="0" lvl="0" indent="0" algn="l" defTabSz="914400" rtl="0" eaLnBrk="1" fontAlgn="auto" latinLnBrk="0" hangingPunct="1">
              <a:lnSpc>
                <a:spcPct val="150000"/>
              </a:lnSpc>
              <a:spcBef>
                <a:spcPts val="0"/>
              </a:spcBef>
              <a:spcAft>
                <a:spcPts val="0"/>
              </a:spcAft>
              <a:buClrTx/>
              <a:buSzTx/>
              <a:buFontTx/>
              <a:buNone/>
              <a:tabLst/>
              <a:defRPr/>
            </a:pPr>
            <a:r>
              <a:rPr lang="en-US" sz="2000" dirty="0">
                <a:solidFill>
                  <a:srgbClr val="000000"/>
                </a:solidFill>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What message is the author trying to convey?</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Is the author attempting to instruct, inspire, defend, or persuade the reader?</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What rhetorical techniques does he use to achieve his goals?</a:t>
            </a:r>
            <a:endParaRPr lang="en-US" sz="20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2D723F41-09BA-4B18-907E-6AF9477D9426}"/>
              </a:ext>
            </a:extLst>
          </p:cNvPr>
          <p:cNvSpPr txBox="1"/>
          <p:nvPr/>
        </p:nvSpPr>
        <p:spPr>
          <a:xfrm>
            <a:off x="1176950" y="5758004"/>
            <a:ext cx="6029608" cy="246221"/>
          </a:xfrm>
          <a:prstGeom prst="rect">
            <a:avLst/>
          </a:prstGeom>
          <a:noFill/>
        </p:spPr>
        <p:txBody>
          <a:bodyPr wrap="square" rtlCol="0">
            <a:spAutoFit/>
          </a:bodyPr>
          <a:lstStyle/>
          <a:p>
            <a:r>
              <a:rPr lang="en-US" sz="1000" b="0" i="0">
                <a:solidFill>
                  <a:srgbClr val="000000"/>
                </a:solidFill>
                <a:effectLst/>
                <a:latin typeface="Times New Roman" panose="02020603050405020304" pitchFamily="18" charset="0"/>
              </a:rPr>
              <a:t> "</a:t>
            </a:r>
            <a:r>
              <a:rPr lang="en-US" sz="1000" b="0" i="0">
                <a:effectLst/>
                <a:latin typeface="Times New Roman" panose="02020603050405020304" pitchFamily="18" charset="0"/>
                <a:hlinkClick r:id="rId2"/>
              </a:rPr>
              <a:t>The Interpretation of the Bible in the Church</a:t>
            </a:r>
            <a:r>
              <a:rPr lang="en-US" sz="1000" b="0" i="0">
                <a:solidFill>
                  <a:srgbClr val="000000"/>
                </a:solidFill>
                <a:effectLst/>
                <a:latin typeface="Times New Roman" panose="02020603050405020304" pitchFamily="18" charset="0"/>
              </a:rPr>
              <a:t>," by the Pontifical Biblical Commission (1993</a:t>
            </a:r>
            <a:endParaRPr lang="en-US" sz="1000" dirty="0"/>
          </a:p>
        </p:txBody>
      </p:sp>
    </p:spTree>
    <p:extLst>
      <p:ext uri="{BB962C8B-B14F-4D97-AF65-F5344CB8AC3E}">
        <p14:creationId xmlns:p14="http://schemas.microsoft.com/office/powerpoint/2010/main" val="37680110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24</a:t>
            </a:fld>
            <a:endParaRPr lang="en-US"/>
          </a:p>
        </p:txBody>
      </p:sp>
      <p:sp>
        <p:nvSpPr>
          <p:cNvPr id="7" name="Content Placeholder 6">
            <a:extLst>
              <a:ext uri="{FF2B5EF4-FFF2-40B4-BE49-F238E27FC236}">
                <a16:creationId xmlns:a16="http://schemas.microsoft.com/office/drawing/2014/main" id="{9AEC1CC3-2F31-4AB7-8DA9-8CB90AFB2512}"/>
              </a:ext>
            </a:extLst>
          </p:cNvPr>
          <p:cNvSpPr>
            <a:spLocks noGrp="1"/>
          </p:cNvSpPr>
          <p:nvPr>
            <p:ph idx="1"/>
          </p:nvPr>
        </p:nvSpPr>
        <p:spPr/>
        <p:txBody>
          <a:bodyPr/>
          <a:lstStyle/>
          <a:p>
            <a:r>
              <a:rPr lang="en-US" sz="2800" u="none" strike="noStrike" dirty="0">
                <a:effectLst/>
                <a:latin typeface="Times New Roman" panose="02020603050405020304" pitchFamily="18" charset="0"/>
                <a:cs typeface="Times New Roman" panose="02020603050405020304" pitchFamily="18" charset="0"/>
              </a:rPr>
              <a:t>3. Methods of interpretation (12)</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r>
              <a:rPr lang="en-US" sz="2000" i="0" dirty="0">
                <a:solidFill>
                  <a:srgbClr val="000000"/>
                </a:solidFill>
                <a:effectLst/>
                <a:latin typeface="Times New Roman" panose="02020603050405020304" pitchFamily="18" charset="0"/>
              </a:rPr>
              <a:t>New Methods of Literary Analysis</a:t>
            </a:r>
            <a:endParaRPr lang="en-US" sz="20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15649BE-23E4-458D-8DB5-101EF58D98E4}"/>
              </a:ext>
            </a:extLst>
          </p:cNvPr>
          <p:cNvSpPr txBox="1"/>
          <p:nvPr/>
        </p:nvSpPr>
        <p:spPr>
          <a:xfrm>
            <a:off x="1321806" y="2752253"/>
            <a:ext cx="9319524" cy="2806987"/>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2000" b="0" i="0" dirty="0">
                <a:solidFill>
                  <a:srgbClr val="000000"/>
                </a:solidFill>
                <a:effectLst/>
                <a:latin typeface="Times New Roman" panose="02020603050405020304" pitchFamily="18" charset="0"/>
                <a:cs typeface="Times New Roman" panose="02020603050405020304" pitchFamily="18" charset="0"/>
              </a:rPr>
              <a:t>Narrative Analysis</a:t>
            </a:r>
          </a:p>
          <a:p>
            <a:pPr marL="0" marR="0" lvl="0" indent="0" algn="l" defTabSz="914400" rtl="0" eaLnBrk="1" fontAlgn="auto" latinLnBrk="0" hangingPunct="1">
              <a:lnSpc>
                <a:spcPct val="150000"/>
              </a:lnSpc>
              <a:spcBef>
                <a:spcPts val="0"/>
              </a:spcBef>
              <a:spcAft>
                <a:spcPts val="0"/>
              </a:spcAft>
              <a:buClrTx/>
              <a:buSzTx/>
              <a:buFontTx/>
              <a:buNone/>
              <a:tabLst/>
              <a:defRPr/>
            </a:pPr>
            <a:r>
              <a:rPr lang="en-US" sz="2000" b="0" i="0" dirty="0">
                <a:solidFill>
                  <a:srgbClr val="000000"/>
                </a:solidFill>
                <a:effectLst/>
                <a:latin typeface="Times New Roman" panose="02020603050405020304" pitchFamily="18" charset="0"/>
                <a:cs typeface="Times New Roman" panose="02020603050405020304" pitchFamily="18" charset="0"/>
              </a:rPr>
              <a:t>	Who are the characters in the story? </a:t>
            </a:r>
          </a:p>
          <a:p>
            <a:pPr marL="0" marR="0" lvl="0" indent="0" algn="l" defTabSz="914400" rtl="0" eaLnBrk="1" fontAlgn="auto" latinLnBrk="0" hangingPunct="1">
              <a:lnSpc>
                <a:spcPct val="150000"/>
              </a:lnSpc>
              <a:spcBef>
                <a:spcPts val="0"/>
              </a:spcBef>
              <a:spcAft>
                <a:spcPts val="0"/>
              </a:spcAft>
              <a:buClrTx/>
              <a:buSzTx/>
              <a:buFontTx/>
              <a:buNone/>
              <a:tabLst/>
              <a:defRPr/>
            </a:pPr>
            <a:r>
              <a:rPr lang="en-US" sz="2000" b="0" i="0" dirty="0">
                <a:solidFill>
                  <a:srgbClr val="000000"/>
                </a:solidFill>
                <a:effectLst/>
                <a:latin typeface="Times New Roman" panose="02020603050405020304" pitchFamily="18" charset="0"/>
                <a:cs typeface="Times New Roman" panose="02020603050405020304" pitchFamily="18" charset="0"/>
              </a:rPr>
              <a:t>	What roles do they play?</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What is the plot sequence?  </a:t>
            </a:r>
          </a:p>
          <a:p>
            <a:pPr marL="0" marR="0" lvl="0" indent="0" algn="l" defTabSz="914400" rtl="0" eaLnBrk="1" fontAlgn="auto" latinLnBrk="0" hangingPunct="1">
              <a:lnSpc>
                <a:spcPct val="150000"/>
              </a:lnSpc>
              <a:spcBef>
                <a:spcPts val="0"/>
              </a:spcBef>
              <a:spcAft>
                <a:spcPts val="0"/>
              </a:spcAft>
              <a:buClrTx/>
              <a:buSzTx/>
              <a:buFontTx/>
              <a:buNone/>
              <a:tabLst/>
              <a:defRPr/>
            </a:pPr>
            <a:r>
              <a:rPr lang="en-US" sz="2000" dirty="0">
                <a:solidFill>
                  <a:srgbClr val="000000"/>
                </a:solidFill>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What narrative time is covered?</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What is the author’s and/or narrator’s point of view?</a:t>
            </a:r>
            <a:endParaRPr lang="en-US" sz="20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2D723F41-09BA-4B18-907E-6AF9477D9426}"/>
              </a:ext>
            </a:extLst>
          </p:cNvPr>
          <p:cNvSpPr txBox="1"/>
          <p:nvPr/>
        </p:nvSpPr>
        <p:spPr>
          <a:xfrm>
            <a:off x="1176950" y="5758004"/>
            <a:ext cx="6029608" cy="246221"/>
          </a:xfrm>
          <a:prstGeom prst="rect">
            <a:avLst/>
          </a:prstGeom>
          <a:noFill/>
        </p:spPr>
        <p:txBody>
          <a:bodyPr wrap="square" rtlCol="0">
            <a:spAutoFit/>
          </a:bodyPr>
          <a:lstStyle/>
          <a:p>
            <a:r>
              <a:rPr lang="en-US" sz="1000" b="0" i="0">
                <a:solidFill>
                  <a:srgbClr val="000000"/>
                </a:solidFill>
                <a:effectLst/>
                <a:latin typeface="Times New Roman" panose="02020603050405020304" pitchFamily="18" charset="0"/>
              </a:rPr>
              <a:t> "</a:t>
            </a:r>
            <a:r>
              <a:rPr lang="en-US" sz="1000" b="0" i="0">
                <a:effectLst/>
                <a:latin typeface="Times New Roman" panose="02020603050405020304" pitchFamily="18" charset="0"/>
                <a:hlinkClick r:id="rId2"/>
              </a:rPr>
              <a:t>The Interpretation of the Bible in the Church</a:t>
            </a:r>
            <a:r>
              <a:rPr lang="en-US" sz="1000" b="0" i="0">
                <a:solidFill>
                  <a:srgbClr val="000000"/>
                </a:solidFill>
                <a:effectLst/>
                <a:latin typeface="Times New Roman" panose="02020603050405020304" pitchFamily="18" charset="0"/>
              </a:rPr>
              <a:t>," by the Pontifical Biblical Commission (1993</a:t>
            </a:r>
            <a:endParaRPr lang="en-US" sz="1000" dirty="0"/>
          </a:p>
        </p:txBody>
      </p:sp>
    </p:spTree>
    <p:extLst>
      <p:ext uri="{BB962C8B-B14F-4D97-AF65-F5344CB8AC3E}">
        <p14:creationId xmlns:p14="http://schemas.microsoft.com/office/powerpoint/2010/main" val="481432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25</a:t>
            </a:fld>
            <a:endParaRPr lang="en-US"/>
          </a:p>
        </p:txBody>
      </p:sp>
      <p:sp>
        <p:nvSpPr>
          <p:cNvPr id="7" name="Content Placeholder 6">
            <a:extLst>
              <a:ext uri="{FF2B5EF4-FFF2-40B4-BE49-F238E27FC236}">
                <a16:creationId xmlns:a16="http://schemas.microsoft.com/office/drawing/2014/main" id="{9AEC1CC3-2F31-4AB7-8DA9-8CB90AFB2512}"/>
              </a:ext>
            </a:extLst>
          </p:cNvPr>
          <p:cNvSpPr>
            <a:spLocks noGrp="1"/>
          </p:cNvSpPr>
          <p:nvPr>
            <p:ph idx="1"/>
          </p:nvPr>
        </p:nvSpPr>
        <p:spPr/>
        <p:txBody>
          <a:bodyPr/>
          <a:lstStyle/>
          <a:p>
            <a:r>
              <a:rPr lang="en-US" sz="2800" u="none" strike="noStrike" dirty="0">
                <a:effectLst/>
                <a:latin typeface="Times New Roman" panose="02020603050405020304" pitchFamily="18" charset="0"/>
                <a:cs typeface="Times New Roman" panose="02020603050405020304" pitchFamily="18" charset="0"/>
              </a:rPr>
              <a:t>3. Methods of interpretation (13)</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r>
              <a:rPr lang="en-US" sz="2000" i="0" dirty="0">
                <a:solidFill>
                  <a:srgbClr val="000000"/>
                </a:solidFill>
                <a:effectLst/>
                <a:latin typeface="Times New Roman" panose="02020603050405020304" pitchFamily="18" charset="0"/>
              </a:rPr>
              <a:t>New Methods of Literary Analysis</a:t>
            </a:r>
            <a:endParaRPr lang="en-US" sz="20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15649BE-23E4-458D-8DB5-101EF58D98E4}"/>
              </a:ext>
            </a:extLst>
          </p:cNvPr>
          <p:cNvSpPr txBox="1"/>
          <p:nvPr/>
        </p:nvSpPr>
        <p:spPr>
          <a:xfrm>
            <a:off x="1321806" y="2752253"/>
            <a:ext cx="9319524" cy="1381404"/>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2000" b="0" i="0" dirty="0">
                <a:solidFill>
                  <a:srgbClr val="000000"/>
                </a:solidFill>
                <a:effectLst/>
                <a:latin typeface="Times New Roman" panose="02020603050405020304" pitchFamily="18" charset="0"/>
              </a:rPr>
              <a:t>Semiotic Analysis</a:t>
            </a:r>
          </a:p>
          <a:p>
            <a:pPr marL="0" marR="0" lvl="0" indent="0" algn="l" defTabSz="914400" rtl="0" eaLnBrk="1" fontAlgn="auto" latinLnBrk="0" hangingPunct="1">
              <a:lnSpc>
                <a:spcPct val="150000"/>
              </a:lnSpc>
              <a:spcBef>
                <a:spcPts val="0"/>
              </a:spcBef>
              <a:spcAft>
                <a:spcPts val="0"/>
              </a:spcAft>
              <a:buClrTx/>
              <a:buSzTx/>
              <a:buFontTx/>
              <a:buNone/>
              <a:tabLst/>
              <a:defRPr/>
            </a:pPr>
            <a:r>
              <a:rPr lang="en-US" sz="2000" dirty="0">
                <a:solidFill>
                  <a:srgbClr val="000000"/>
                </a:solidFill>
                <a:latin typeface="Times New Roman" panose="02020603050405020304" pitchFamily="18" charset="0"/>
              </a:rPr>
              <a:t>	</a:t>
            </a:r>
            <a:r>
              <a:rPr lang="en-US" sz="2000" b="0" i="0" dirty="0">
                <a:solidFill>
                  <a:srgbClr val="000000"/>
                </a:solidFill>
                <a:effectLst/>
                <a:latin typeface="Times New Roman" panose="02020603050405020304" pitchFamily="18" charset="0"/>
              </a:rPr>
              <a:t>What deeper patterns of meaning are conveyed by the words and symbols?</a:t>
            </a:r>
            <a:r>
              <a:rPr lang="en-US" b="0" i="0" dirty="0">
                <a:solidFill>
                  <a:srgbClr val="000000"/>
                </a:solidFill>
                <a:effectLst/>
                <a:latin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2D723F41-09BA-4B18-907E-6AF9477D9426}"/>
              </a:ext>
            </a:extLst>
          </p:cNvPr>
          <p:cNvSpPr txBox="1"/>
          <p:nvPr/>
        </p:nvSpPr>
        <p:spPr>
          <a:xfrm>
            <a:off x="1176950" y="5758004"/>
            <a:ext cx="6029608" cy="246221"/>
          </a:xfrm>
          <a:prstGeom prst="rect">
            <a:avLst/>
          </a:prstGeom>
          <a:noFill/>
        </p:spPr>
        <p:txBody>
          <a:bodyPr wrap="square" rtlCol="0">
            <a:spAutoFit/>
          </a:bodyPr>
          <a:lstStyle/>
          <a:p>
            <a:r>
              <a:rPr lang="en-US" sz="1000" b="0" i="0">
                <a:solidFill>
                  <a:srgbClr val="000000"/>
                </a:solidFill>
                <a:effectLst/>
                <a:latin typeface="Times New Roman" panose="02020603050405020304" pitchFamily="18" charset="0"/>
              </a:rPr>
              <a:t> "</a:t>
            </a:r>
            <a:r>
              <a:rPr lang="en-US" sz="1000" b="0" i="0">
                <a:effectLst/>
                <a:latin typeface="Times New Roman" panose="02020603050405020304" pitchFamily="18" charset="0"/>
                <a:hlinkClick r:id="rId2"/>
              </a:rPr>
              <a:t>The Interpretation of the Bible in the Church</a:t>
            </a:r>
            <a:r>
              <a:rPr lang="en-US" sz="1000" b="0" i="0">
                <a:solidFill>
                  <a:srgbClr val="000000"/>
                </a:solidFill>
                <a:effectLst/>
                <a:latin typeface="Times New Roman" panose="02020603050405020304" pitchFamily="18" charset="0"/>
              </a:rPr>
              <a:t>," by the Pontifical Biblical Commission (1993</a:t>
            </a:r>
            <a:endParaRPr lang="en-US" sz="1000" dirty="0"/>
          </a:p>
        </p:txBody>
      </p:sp>
    </p:spTree>
    <p:extLst>
      <p:ext uri="{BB962C8B-B14F-4D97-AF65-F5344CB8AC3E}">
        <p14:creationId xmlns:p14="http://schemas.microsoft.com/office/powerpoint/2010/main" val="31621285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26</a:t>
            </a:fld>
            <a:endParaRPr lang="en-US"/>
          </a:p>
        </p:txBody>
      </p:sp>
      <p:sp>
        <p:nvSpPr>
          <p:cNvPr id="7" name="Content Placeholder 6">
            <a:extLst>
              <a:ext uri="{FF2B5EF4-FFF2-40B4-BE49-F238E27FC236}">
                <a16:creationId xmlns:a16="http://schemas.microsoft.com/office/drawing/2014/main" id="{9AEC1CC3-2F31-4AB7-8DA9-8CB90AFB2512}"/>
              </a:ext>
            </a:extLst>
          </p:cNvPr>
          <p:cNvSpPr>
            <a:spLocks noGrp="1"/>
          </p:cNvSpPr>
          <p:nvPr>
            <p:ph idx="1"/>
          </p:nvPr>
        </p:nvSpPr>
        <p:spPr/>
        <p:txBody>
          <a:bodyPr/>
          <a:lstStyle/>
          <a:p>
            <a:r>
              <a:rPr lang="en-US" sz="2800" u="none" strike="noStrike" dirty="0">
                <a:effectLst/>
                <a:latin typeface="Times New Roman" panose="02020603050405020304" pitchFamily="18" charset="0"/>
                <a:cs typeface="Times New Roman" panose="02020603050405020304" pitchFamily="18" charset="0"/>
              </a:rPr>
              <a:t>3. Methods of interpretation (14)</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r>
              <a:rPr lang="en-US" sz="2000" dirty="0">
                <a:solidFill>
                  <a:srgbClr val="000000"/>
                </a:solidFill>
                <a:latin typeface="Times New Roman" panose="02020603050405020304" pitchFamily="18" charset="0"/>
                <a:cs typeface="Times New Roman" panose="02020603050405020304" pitchFamily="18" charset="0"/>
              </a:rPr>
              <a:t>Approaches Based on Tradition</a:t>
            </a:r>
            <a:endParaRPr lang="en-US" sz="20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15649BE-23E4-458D-8DB5-101EF58D98E4}"/>
              </a:ext>
            </a:extLst>
          </p:cNvPr>
          <p:cNvSpPr txBox="1"/>
          <p:nvPr/>
        </p:nvSpPr>
        <p:spPr>
          <a:xfrm>
            <a:off x="1321806" y="2752253"/>
            <a:ext cx="9319524" cy="1883657"/>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2000" b="0" i="0" dirty="0">
                <a:solidFill>
                  <a:srgbClr val="000000"/>
                </a:solidFill>
                <a:effectLst/>
                <a:latin typeface="Times New Roman" panose="02020603050405020304" pitchFamily="18" charset="0"/>
                <a:cs typeface="Times New Roman" panose="02020603050405020304" pitchFamily="18" charset="0"/>
              </a:rPr>
              <a:t>History of Interpretation</a:t>
            </a:r>
          </a:p>
          <a:p>
            <a:pPr marL="0" marR="0" lvl="0" indent="0" algn="l" defTabSz="914400" rtl="0" eaLnBrk="1" fontAlgn="auto" latinLnBrk="0" hangingPunct="1">
              <a:lnSpc>
                <a:spcPct val="150000"/>
              </a:lnSpc>
              <a:spcBef>
                <a:spcPts val="0"/>
              </a:spcBef>
              <a:spcAft>
                <a:spcPts val="0"/>
              </a:spcAft>
              <a:buClrTx/>
              <a:buSzTx/>
              <a:buFontTx/>
              <a:buNone/>
              <a:tabLst/>
              <a:defRPr/>
            </a:pPr>
            <a:r>
              <a:rPr lang="en-US" sz="2000" dirty="0">
                <a:solidFill>
                  <a:srgbClr val="000000"/>
                </a:solidFill>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How was this text interpreted by the “Church Fathers” and in later centuries?</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Is the text interpreted differently by various churches and denominations?</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How has the text been interpreted in art, music, liturgy?</a:t>
            </a:r>
            <a:endParaRPr lang="en-US" sz="20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2D723F41-09BA-4B18-907E-6AF9477D9426}"/>
              </a:ext>
            </a:extLst>
          </p:cNvPr>
          <p:cNvSpPr txBox="1"/>
          <p:nvPr/>
        </p:nvSpPr>
        <p:spPr>
          <a:xfrm>
            <a:off x="1176950" y="5758004"/>
            <a:ext cx="6029608" cy="246221"/>
          </a:xfrm>
          <a:prstGeom prst="rect">
            <a:avLst/>
          </a:prstGeom>
          <a:noFill/>
        </p:spPr>
        <p:txBody>
          <a:bodyPr wrap="square" rtlCol="0">
            <a:spAutoFit/>
          </a:bodyPr>
          <a:lstStyle/>
          <a:p>
            <a:r>
              <a:rPr lang="en-US" sz="1000" b="0" i="0">
                <a:solidFill>
                  <a:srgbClr val="000000"/>
                </a:solidFill>
                <a:effectLst/>
                <a:latin typeface="Times New Roman" panose="02020603050405020304" pitchFamily="18" charset="0"/>
              </a:rPr>
              <a:t> "</a:t>
            </a:r>
            <a:r>
              <a:rPr lang="en-US" sz="1000" b="0" i="0">
                <a:effectLst/>
                <a:latin typeface="Times New Roman" panose="02020603050405020304" pitchFamily="18" charset="0"/>
                <a:hlinkClick r:id="rId2"/>
              </a:rPr>
              <a:t>The Interpretation of the Bible in the Church</a:t>
            </a:r>
            <a:r>
              <a:rPr lang="en-US" sz="1000" b="0" i="0">
                <a:solidFill>
                  <a:srgbClr val="000000"/>
                </a:solidFill>
                <a:effectLst/>
                <a:latin typeface="Times New Roman" panose="02020603050405020304" pitchFamily="18" charset="0"/>
              </a:rPr>
              <a:t>," by the Pontifical Biblical Commission (1993</a:t>
            </a:r>
            <a:endParaRPr lang="en-US" sz="1000" dirty="0"/>
          </a:p>
        </p:txBody>
      </p:sp>
    </p:spTree>
    <p:extLst>
      <p:ext uri="{BB962C8B-B14F-4D97-AF65-F5344CB8AC3E}">
        <p14:creationId xmlns:p14="http://schemas.microsoft.com/office/powerpoint/2010/main" val="5114320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27</a:t>
            </a:fld>
            <a:endParaRPr lang="en-US"/>
          </a:p>
        </p:txBody>
      </p:sp>
      <p:sp>
        <p:nvSpPr>
          <p:cNvPr id="10" name="Content Placeholder 9">
            <a:extLst>
              <a:ext uri="{FF2B5EF4-FFF2-40B4-BE49-F238E27FC236}">
                <a16:creationId xmlns:a16="http://schemas.microsoft.com/office/drawing/2014/main" id="{E91E5A46-517D-4F30-A888-0A34B27216A9}"/>
              </a:ext>
            </a:extLst>
          </p:cNvPr>
          <p:cNvSpPr>
            <a:spLocks noGrp="1"/>
          </p:cNvSpPr>
          <p:nvPr>
            <p:ph idx="1"/>
          </p:nvPr>
        </p:nvSpPr>
        <p:spPr/>
        <p:txBody>
          <a:bodyPr/>
          <a:lstStyle/>
          <a:p>
            <a:r>
              <a:rPr lang="en-US" sz="2800" u="none" strike="noStrike" dirty="0">
                <a:effectLst/>
                <a:latin typeface="Times New Roman" panose="02020603050405020304" pitchFamily="18" charset="0"/>
                <a:cs typeface="Times New Roman" panose="02020603050405020304" pitchFamily="18" charset="0"/>
              </a:rPr>
              <a:t>4. Critical Methods of study – included in previous slides – methods of interpretation.</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529549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28</a:t>
            </a:fld>
            <a:endParaRPr lang="en-US"/>
          </a:p>
        </p:txBody>
      </p:sp>
      <p:sp>
        <p:nvSpPr>
          <p:cNvPr id="7" name="Content Placeholder 6">
            <a:extLst>
              <a:ext uri="{FF2B5EF4-FFF2-40B4-BE49-F238E27FC236}">
                <a16:creationId xmlns:a16="http://schemas.microsoft.com/office/drawing/2014/main" id="{4618A756-9349-491D-A40D-3DE55D4B1E00}"/>
              </a:ext>
            </a:extLst>
          </p:cNvPr>
          <p:cNvSpPr>
            <a:spLocks noGrp="1"/>
          </p:cNvSpPr>
          <p:nvPr>
            <p:ph idx="1"/>
          </p:nvPr>
        </p:nvSpPr>
        <p:spPr/>
        <p:txBody>
          <a:bodyPr/>
          <a:lstStyle/>
          <a:p>
            <a:r>
              <a:rPr lang="en-US" sz="2800" u="none" strike="noStrike" dirty="0">
                <a:effectLst/>
                <a:latin typeface="Times New Roman" panose="02020603050405020304" pitchFamily="18" charset="0"/>
                <a:cs typeface="Times New Roman" panose="02020603050405020304" pitchFamily="18" charset="0"/>
              </a:rPr>
              <a:t>5. Apocryphal / </a:t>
            </a:r>
            <a:r>
              <a:rPr lang="en-US" sz="2800" u="none" strike="noStrike" dirty="0" err="1">
                <a:effectLst/>
                <a:latin typeface="Times New Roman" panose="02020603050405020304" pitchFamily="18" charset="0"/>
                <a:cs typeface="Times New Roman" panose="02020603050405020304" pitchFamily="18" charset="0"/>
              </a:rPr>
              <a:t>Deutrocanonical</a:t>
            </a:r>
            <a:r>
              <a:rPr lang="en-US" sz="2800" u="none" strike="noStrike" dirty="0">
                <a:effectLst/>
                <a:latin typeface="Times New Roman" panose="02020603050405020304" pitchFamily="18" charset="0"/>
                <a:cs typeface="Times New Roman" panose="02020603050405020304" pitchFamily="18" charset="0"/>
              </a:rPr>
              <a:t> books</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pPr>
              <a:lnSpc>
                <a:spcPct val="150000"/>
              </a:lnSpc>
            </a:pPr>
            <a:r>
              <a:rPr lang="en-US" sz="2000" b="0" i="0" dirty="0">
                <a:solidFill>
                  <a:srgbClr val="000000"/>
                </a:solidFill>
                <a:effectLst/>
                <a:latin typeface="Times New Roman" panose="02020603050405020304" pitchFamily="18" charset="0"/>
                <a:cs typeface="Times New Roman" panose="02020603050405020304" pitchFamily="18" charset="0"/>
              </a:rPr>
              <a:t>The deuterocanonical books (sometimes collectively called the Apocrypha or apocryphal books) are texts considered canonical by some Christian traditions, so these books are included in some Bibles and are omitted from others.</a:t>
            </a:r>
          </a:p>
          <a:p>
            <a:endParaRPr lang="en-US" dirty="0"/>
          </a:p>
        </p:txBody>
      </p:sp>
    </p:spTree>
    <p:extLst>
      <p:ext uri="{BB962C8B-B14F-4D97-AF65-F5344CB8AC3E}">
        <p14:creationId xmlns:p14="http://schemas.microsoft.com/office/powerpoint/2010/main" val="20745079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29</a:t>
            </a:fld>
            <a:endParaRPr lang="en-US"/>
          </a:p>
        </p:txBody>
      </p:sp>
      <p:sp>
        <p:nvSpPr>
          <p:cNvPr id="7" name="Content Placeholder 6">
            <a:extLst>
              <a:ext uri="{FF2B5EF4-FFF2-40B4-BE49-F238E27FC236}">
                <a16:creationId xmlns:a16="http://schemas.microsoft.com/office/drawing/2014/main" id="{4618A756-9349-491D-A40D-3DE55D4B1E00}"/>
              </a:ext>
            </a:extLst>
          </p:cNvPr>
          <p:cNvSpPr>
            <a:spLocks noGrp="1"/>
          </p:cNvSpPr>
          <p:nvPr>
            <p:ph idx="1"/>
          </p:nvPr>
        </p:nvSpPr>
        <p:spPr/>
        <p:txBody>
          <a:bodyPr/>
          <a:lstStyle/>
          <a:p>
            <a:r>
              <a:rPr lang="en-US" sz="2800" u="none" strike="noStrike" dirty="0">
                <a:effectLst/>
                <a:latin typeface="Times New Roman" panose="02020603050405020304" pitchFamily="18" charset="0"/>
                <a:cs typeface="Times New Roman" panose="02020603050405020304" pitchFamily="18" charset="0"/>
              </a:rPr>
              <a:t>5. Apocryphal / </a:t>
            </a:r>
            <a:r>
              <a:rPr lang="en-US" sz="2800" u="none" strike="noStrike" dirty="0" err="1">
                <a:effectLst/>
                <a:latin typeface="Times New Roman" panose="02020603050405020304" pitchFamily="18" charset="0"/>
                <a:cs typeface="Times New Roman" panose="02020603050405020304" pitchFamily="18" charset="0"/>
              </a:rPr>
              <a:t>Deutrocanonical</a:t>
            </a:r>
            <a:r>
              <a:rPr lang="en-US" sz="2800" u="none" strike="noStrike" dirty="0">
                <a:effectLst/>
                <a:latin typeface="Times New Roman" panose="02020603050405020304" pitchFamily="18" charset="0"/>
                <a:cs typeface="Times New Roman" panose="02020603050405020304" pitchFamily="18" charset="0"/>
              </a:rPr>
              <a:t> books (2)</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pPr>
              <a:lnSpc>
                <a:spcPct val="150000"/>
              </a:lnSpc>
            </a:pPr>
            <a:r>
              <a:rPr lang="en-US" sz="2000" b="0" i="0" dirty="0">
                <a:solidFill>
                  <a:srgbClr val="09202F"/>
                </a:solidFill>
                <a:effectLst/>
                <a:latin typeface="Times New Roman" panose="02020603050405020304" pitchFamily="18" charset="0"/>
                <a:cs typeface="Times New Roman" panose="02020603050405020304" pitchFamily="18" charset="0"/>
              </a:rPr>
              <a:t>Roman Catholic Bibles have several more books in the Old Testament than Protestant Bibles. These books are referred to as the Apocrypha or Deuterocanonical books. The word </a:t>
            </a:r>
            <a:r>
              <a:rPr lang="en-US" sz="2000" b="0" i="1" dirty="0">
                <a:solidFill>
                  <a:srgbClr val="09202F"/>
                </a:solidFill>
                <a:effectLst/>
                <a:latin typeface="Times New Roman" panose="02020603050405020304" pitchFamily="18" charset="0"/>
                <a:cs typeface="Times New Roman" panose="02020603050405020304" pitchFamily="18" charset="0"/>
              </a:rPr>
              <a:t>apocrypha</a:t>
            </a:r>
            <a:r>
              <a:rPr lang="en-US" sz="2000" b="0" i="0" dirty="0">
                <a:solidFill>
                  <a:srgbClr val="09202F"/>
                </a:solidFill>
                <a:effectLst/>
                <a:latin typeface="Times New Roman" panose="02020603050405020304" pitchFamily="18" charset="0"/>
                <a:cs typeface="Times New Roman" panose="02020603050405020304" pitchFamily="18" charset="0"/>
              </a:rPr>
              <a:t> means “hidden,” while the word </a:t>
            </a:r>
            <a:r>
              <a:rPr lang="en-US" sz="2000" b="0" i="1" dirty="0">
                <a:solidFill>
                  <a:srgbClr val="09202F"/>
                </a:solidFill>
                <a:effectLst/>
                <a:latin typeface="Times New Roman" panose="02020603050405020304" pitchFamily="18" charset="0"/>
                <a:cs typeface="Times New Roman" panose="02020603050405020304" pitchFamily="18" charset="0"/>
              </a:rPr>
              <a:t>deuterocanonical</a:t>
            </a:r>
            <a:r>
              <a:rPr lang="en-US" sz="2000" b="0" i="0" dirty="0">
                <a:solidFill>
                  <a:srgbClr val="09202F"/>
                </a:solidFill>
                <a:effectLst/>
                <a:latin typeface="Times New Roman" panose="02020603050405020304" pitchFamily="18" charset="0"/>
                <a:cs typeface="Times New Roman" panose="02020603050405020304" pitchFamily="18" charset="0"/>
              </a:rPr>
              <a:t> means “second canon.” The Apocrypha/</a:t>
            </a:r>
            <a:r>
              <a:rPr lang="en-US" sz="2000" b="0" i="0" dirty="0" err="1">
                <a:solidFill>
                  <a:srgbClr val="09202F"/>
                </a:solidFill>
                <a:effectLst/>
                <a:latin typeface="Times New Roman" panose="02020603050405020304" pitchFamily="18" charset="0"/>
                <a:cs typeface="Times New Roman" panose="02020603050405020304" pitchFamily="18" charset="0"/>
              </a:rPr>
              <a:t>Deuterocanonicals</a:t>
            </a:r>
            <a:r>
              <a:rPr lang="en-US" sz="2000" b="0" i="0" dirty="0">
                <a:solidFill>
                  <a:srgbClr val="09202F"/>
                </a:solidFill>
                <a:effectLst/>
                <a:latin typeface="Times New Roman" panose="02020603050405020304" pitchFamily="18" charset="0"/>
                <a:cs typeface="Times New Roman" panose="02020603050405020304" pitchFamily="18" charset="0"/>
              </a:rPr>
              <a:t> were written primarily in the time between the Old and New Testaments. The books of the Apocrypha include </a:t>
            </a:r>
            <a:r>
              <a:rPr lang="en-US" sz="2000" b="0" i="0" dirty="0">
                <a:effectLst/>
                <a:latin typeface="Times New Roman" panose="02020603050405020304" pitchFamily="18" charset="0"/>
                <a:cs typeface="Times New Roman" panose="02020603050405020304" pitchFamily="18" charset="0"/>
                <a:hlinkClick r:id="rId2"/>
              </a:rPr>
              <a:t>1 Esdras</a:t>
            </a:r>
            <a:r>
              <a:rPr lang="en-US" sz="2000" b="0" i="0" dirty="0">
                <a:solidFill>
                  <a:srgbClr val="09202F"/>
                </a:solidFill>
                <a:effectLst/>
                <a:latin typeface="Times New Roman" panose="02020603050405020304" pitchFamily="18" charset="0"/>
                <a:cs typeface="Times New Roman" panose="02020603050405020304" pitchFamily="18" charset="0"/>
              </a:rPr>
              <a:t>, </a:t>
            </a:r>
            <a:r>
              <a:rPr lang="en-US" sz="2000" b="0" i="0" dirty="0">
                <a:effectLst/>
                <a:latin typeface="Times New Roman" panose="02020603050405020304" pitchFamily="18" charset="0"/>
                <a:cs typeface="Times New Roman" panose="02020603050405020304" pitchFamily="18" charset="0"/>
                <a:hlinkClick r:id="rId2"/>
              </a:rPr>
              <a:t>2 Esdras</a:t>
            </a:r>
            <a:r>
              <a:rPr lang="en-US" sz="2000" b="0" i="0" dirty="0">
                <a:solidFill>
                  <a:srgbClr val="09202F"/>
                </a:solidFill>
                <a:effectLst/>
                <a:latin typeface="Times New Roman" panose="02020603050405020304" pitchFamily="18" charset="0"/>
                <a:cs typeface="Times New Roman" panose="02020603050405020304" pitchFamily="18" charset="0"/>
              </a:rPr>
              <a:t>, </a:t>
            </a:r>
            <a:r>
              <a:rPr lang="en-US" sz="2000" b="0" i="0" dirty="0">
                <a:effectLst/>
                <a:latin typeface="Times New Roman" panose="02020603050405020304" pitchFamily="18" charset="0"/>
                <a:cs typeface="Times New Roman" panose="02020603050405020304" pitchFamily="18" charset="0"/>
                <a:hlinkClick r:id="rId3"/>
              </a:rPr>
              <a:t>Tobit</a:t>
            </a:r>
            <a:r>
              <a:rPr lang="en-US" sz="2000" b="0" i="0" dirty="0">
                <a:solidFill>
                  <a:srgbClr val="09202F"/>
                </a:solidFill>
                <a:effectLst/>
                <a:latin typeface="Times New Roman" panose="02020603050405020304" pitchFamily="18" charset="0"/>
                <a:cs typeface="Times New Roman" panose="02020603050405020304" pitchFamily="18" charset="0"/>
              </a:rPr>
              <a:t>, </a:t>
            </a:r>
            <a:r>
              <a:rPr lang="en-US" sz="2000" b="0" i="0" dirty="0">
                <a:effectLst/>
                <a:latin typeface="Times New Roman" panose="02020603050405020304" pitchFamily="18" charset="0"/>
                <a:cs typeface="Times New Roman" panose="02020603050405020304" pitchFamily="18" charset="0"/>
                <a:hlinkClick r:id="rId4"/>
              </a:rPr>
              <a:t>Judith</a:t>
            </a:r>
            <a:r>
              <a:rPr lang="en-US" sz="2000" b="0" i="0" dirty="0">
                <a:solidFill>
                  <a:srgbClr val="09202F"/>
                </a:solidFill>
                <a:effectLst/>
                <a:latin typeface="Times New Roman" panose="02020603050405020304" pitchFamily="18" charset="0"/>
                <a:cs typeface="Times New Roman" panose="02020603050405020304" pitchFamily="18" charset="0"/>
              </a:rPr>
              <a:t>, </a:t>
            </a:r>
            <a:r>
              <a:rPr lang="en-US" sz="2000" b="0" i="0" dirty="0">
                <a:effectLst/>
                <a:latin typeface="Times New Roman" panose="02020603050405020304" pitchFamily="18" charset="0"/>
                <a:cs typeface="Times New Roman" panose="02020603050405020304" pitchFamily="18" charset="0"/>
                <a:hlinkClick r:id="rId5"/>
              </a:rPr>
              <a:t>Wisdom of Solomon</a:t>
            </a:r>
            <a:r>
              <a:rPr lang="en-US" sz="2000" b="0" i="0" dirty="0">
                <a:solidFill>
                  <a:srgbClr val="09202F"/>
                </a:solidFill>
                <a:effectLst/>
                <a:latin typeface="Times New Roman" panose="02020603050405020304" pitchFamily="18" charset="0"/>
                <a:cs typeface="Times New Roman" panose="02020603050405020304" pitchFamily="18" charset="0"/>
              </a:rPr>
              <a:t>, </a:t>
            </a:r>
            <a:r>
              <a:rPr lang="en-US" sz="2000" b="0" i="0" dirty="0">
                <a:effectLst/>
                <a:latin typeface="Times New Roman" panose="02020603050405020304" pitchFamily="18" charset="0"/>
                <a:cs typeface="Times New Roman" panose="02020603050405020304" pitchFamily="18" charset="0"/>
                <a:hlinkClick r:id="rId6"/>
              </a:rPr>
              <a:t>Ecclesiasticus</a:t>
            </a:r>
            <a:r>
              <a:rPr lang="en-US" sz="2000" b="0" i="0" dirty="0">
                <a:solidFill>
                  <a:srgbClr val="09202F"/>
                </a:solidFill>
                <a:effectLst/>
                <a:latin typeface="Times New Roman" panose="02020603050405020304" pitchFamily="18" charset="0"/>
                <a:cs typeface="Times New Roman" panose="02020603050405020304" pitchFamily="18" charset="0"/>
              </a:rPr>
              <a:t>, </a:t>
            </a:r>
            <a:r>
              <a:rPr lang="en-US" sz="2000" b="0" i="0" dirty="0">
                <a:effectLst/>
                <a:latin typeface="Times New Roman" panose="02020603050405020304" pitchFamily="18" charset="0"/>
                <a:cs typeface="Times New Roman" panose="02020603050405020304" pitchFamily="18" charset="0"/>
                <a:hlinkClick r:id="rId7"/>
              </a:rPr>
              <a:t>Baruch</a:t>
            </a:r>
            <a:r>
              <a:rPr lang="en-US" sz="2000" b="0" i="0" dirty="0">
                <a:solidFill>
                  <a:srgbClr val="09202F"/>
                </a:solidFill>
                <a:effectLst/>
                <a:latin typeface="Times New Roman" panose="02020603050405020304" pitchFamily="18" charset="0"/>
                <a:cs typeface="Times New Roman" panose="02020603050405020304" pitchFamily="18" charset="0"/>
              </a:rPr>
              <a:t>, the </a:t>
            </a:r>
            <a:r>
              <a:rPr lang="en-US" sz="2000" b="0" i="0" dirty="0">
                <a:effectLst/>
                <a:latin typeface="Times New Roman" panose="02020603050405020304" pitchFamily="18" charset="0"/>
                <a:cs typeface="Times New Roman" panose="02020603050405020304" pitchFamily="18" charset="0"/>
                <a:hlinkClick r:id="rId8"/>
              </a:rPr>
              <a:t>Letter of Jeremiah</a:t>
            </a:r>
            <a:r>
              <a:rPr lang="en-US" sz="2000" b="0" i="0" dirty="0">
                <a:solidFill>
                  <a:srgbClr val="09202F"/>
                </a:solidFill>
                <a:effectLst/>
                <a:latin typeface="Times New Roman" panose="02020603050405020304" pitchFamily="18" charset="0"/>
                <a:cs typeface="Times New Roman" panose="02020603050405020304" pitchFamily="18" charset="0"/>
              </a:rPr>
              <a:t>, </a:t>
            </a:r>
            <a:r>
              <a:rPr lang="en-US" sz="2000" b="0" i="0" dirty="0">
                <a:effectLst/>
                <a:latin typeface="Times New Roman" panose="02020603050405020304" pitchFamily="18" charset="0"/>
                <a:cs typeface="Times New Roman" panose="02020603050405020304" pitchFamily="18" charset="0"/>
                <a:hlinkClick r:id="rId9"/>
              </a:rPr>
              <a:t>Prayer of Manasseh</a:t>
            </a:r>
            <a:r>
              <a:rPr lang="en-US" sz="2000" b="0" i="0" dirty="0">
                <a:solidFill>
                  <a:srgbClr val="09202F"/>
                </a:solidFill>
                <a:effectLst/>
                <a:latin typeface="Times New Roman" panose="02020603050405020304" pitchFamily="18" charset="0"/>
                <a:cs typeface="Times New Roman" panose="02020603050405020304" pitchFamily="18" charset="0"/>
              </a:rPr>
              <a:t>, </a:t>
            </a:r>
            <a:r>
              <a:rPr lang="en-US" sz="2000" b="0" i="0" dirty="0">
                <a:effectLst/>
                <a:latin typeface="Times New Roman" panose="02020603050405020304" pitchFamily="18" charset="0"/>
                <a:cs typeface="Times New Roman" panose="02020603050405020304" pitchFamily="18" charset="0"/>
                <a:hlinkClick r:id="rId10"/>
              </a:rPr>
              <a:t>1 Maccabees</a:t>
            </a:r>
            <a:r>
              <a:rPr lang="en-US" sz="2000" b="0" i="0" dirty="0">
                <a:solidFill>
                  <a:srgbClr val="09202F"/>
                </a:solidFill>
                <a:effectLst/>
                <a:latin typeface="Times New Roman" panose="02020603050405020304" pitchFamily="18" charset="0"/>
                <a:cs typeface="Times New Roman" panose="02020603050405020304" pitchFamily="18" charset="0"/>
              </a:rPr>
              <a:t>, and </a:t>
            </a:r>
            <a:r>
              <a:rPr lang="en-US" sz="2000" b="0" i="0" dirty="0">
                <a:effectLst/>
                <a:latin typeface="Times New Roman" panose="02020603050405020304" pitchFamily="18" charset="0"/>
                <a:cs typeface="Times New Roman" panose="02020603050405020304" pitchFamily="18" charset="0"/>
                <a:hlinkClick r:id="rId10"/>
              </a:rPr>
              <a:t>2 Maccabees</a:t>
            </a:r>
            <a:r>
              <a:rPr lang="en-US" sz="2000" b="0" i="0" dirty="0">
                <a:solidFill>
                  <a:srgbClr val="09202F"/>
                </a:solidFill>
                <a:effectLst/>
                <a:latin typeface="Times New Roman" panose="02020603050405020304" pitchFamily="18" charset="0"/>
                <a:cs typeface="Times New Roman" panose="02020603050405020304" pitchFamily="18" charset="0"/>
              </a:rPr>
              <a:t>, as well as additions to the books of Esther and Daniel.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4963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3</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657350"/>
            <a:ext cx="10515600" cy="4519613"/>
          </a:xfrm>
        </p:spPr>
        <p:txBody>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Bible: </a:t>
            </a:r>
          </a:p>
          <a:p>
            <a:pPr marL="0" indent="0">
              <a:lnSpc>
                <a:spcPct val="150000"/>
              </a:lnSpc>
              <a:buNone/>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“For Christians, the Bible has an importance far more profound than its impact on culture. The Christian believes that through the turbulent and wonderful chapters of the biblical history, God speaks to us. Although expressed in genuinely human terms and through very human authors, the Bible is the word of God for us. Therefore, as Christians, we reverence and love the Scriptures and seek to understand them as much as we can.” </a:t>
            </a:r>
            <a:r>
              <a:rPr lang="en-US" sz="1200" i="1" dirty="0">
                <a:effectLst/>
                <a:latin typeface="Times New Roman" panose="02020603050405020304" pitchFamily="18" charset="0"/>
                <a:ea typeface="Calibri" panose="020F0502020204030204" pitchFamily="34" charset="0"/>
                <a:cs typeface="Times New Roman" panose="02020603050405020304" pitchFamily="18" charset="0"/>
              </a:rPr>
              <a:t>(Senior, Donald; Collins, John J; Editors, 2006)</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Sacrament of the Word of God (homily) preached and heard is a sacrament in the PNCC.  This is a unique aspect of our Catholic denomination.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2930812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30</a:t>
            </a:fld>
            <a:endParaRPr lang="en-US"/>
          </a:p>
        </p:txBody>
      </p:sp>
      <p:sp>
        <p:nvSpPr>
          <p:cNvPr id="7" name="Content Placeholder 6">
            <a:extLst>
              <a:ext uri="{FF2B5EF4-FFF2-40B4-BE49-F238E27FC236}">
                <a16:creationId xmlns:a16="http://schemas.microsoft.com/office/drawing/2014/main" id="{4618A756-9349-491D-A40D-3DE55D4B1E00}"/>
              </a:ext>
            </a:extLst>
          </p:cNvPr>
          <p:cNvSpPr>
            <a:spLocks noGrp="1"/>
          </p:cNvSpPr>
          <p:nvPr>
            <p:ph idx="1"/>
          </p:nvPr>
        </p:nvSpPr>
        <p:spPr/>
        <p:txBody>
          <a:bodyPr/>
          <a:lstStyle/>
          <a:p>
            <a:r>
              <a:rPr lang="en-US" sz="2800" u="none" strike="noStrike" dirty="0">
                <a:effectLst/>
                <a:latin typeface="Times New Roman" panose="02020603050405020304" pitchFamily="18" charset="0"/>
                <a:cs typeface="Times New Roman" panose="02020603050405020304" pitchFamily="18" charset="0"/>
              </a:rPr>
              <a:t>5. Apocryphal / </a:t>
            </a:r>
            <a:r>
              <a:rPr lang="en-US" sz="2800" u="none" strike="noStrike" dirty="0" err="1">
                <a:effectLst/>
                <a:latin typeface="Times New Roman" panose="02020603050405020304" pitchFamily="18" charset="0"/>
                <a:cs typeface="Times New Roman" panose="02020603050405020304" pitchFamily="18" charset="0"/>
              </a:rPr>
              <a:t>Deutrocanonical</a:t>
            </a:r>
            <a:r>
              <a:rPr lang="en-US" sz="2800" u="none" strike="noStrike" dirty="0">
                <a:effectLst/>
                <a:latin typeface="Times New Roman" panose="02020603050405020304" pitchFamily="18" charset="0"/>
                <a:cs typeface="Times New Roman" panose="02020603050405020304" pitchFamily="18" charset="0"/>
              </a:rPr>
              <a:t> books (3)</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pPr>
              <a:lnSpc>
                <a:spcPct val="150000"/>
              </a:lnSpc>
            </a:pPr>
            <a:r>
              <a:rPr lang="en-US" sz="2000" b="0" i="0" dirty="0">
                <a:solidFill>
                  <a:srgbClr val="09202F"/>
                </a:solidFill>
                <a:effectLst/>
                <a:latin typeface="Times New Roman" panose="02020603050405020304" pitchFamily="18" charset="0"/>
                <a:cs typeface="Times New Roman" panose="02020603050405020304" pitchFamily="18" charset="0"/>
              </a:rPr>
              <a:t>The nation of Israel treated the Apocrypha / Deuterocanonical books with respect, but never accepted them as true books of the Hebrew Bible. The early Christian church debated the status of the Apocrypha / </a:t>
            </a:r>
            <a:r>
              <a:rPr lang="en-US" sz="2000" b="0" i="0" dirty="0" err="1">
                <a:solidFill>
                  <a:srgbClr val="09202F"/>
                </a:solidFill>
                <a:effectLst/>
                <a:latin typeface="Times New Roman" panose="02020603050405020304" pitchFamily="18" charset="0"/>
                <a:cs typeface="Times New Roman" panose="02020603050405020304" pitchFamily="18" charset="0"/>
              </a:rPr>
              <a:t>Deuterocanonicals</a:t>
            </a:r>
            <a:r>
              <a:rPr lang="en-US" sz="2000" b="0" i="0" dirty="0">
                <a:solidFill>
                  <a:srgbClr val="09202F"/>
                </a:solidFill>
                <a:effectLst/>
                <a:latin typeface="Times New Roman" panose="02020603050405020304" pitchFamily="18" charset="0"/>
                <a:cs typeface="Times New Roman" panose="02020603050405020304" pitchFamily="18" charset="0"/>
              </a:rPr>
              <a:t>, but few early Christians believed they belonged in the canon of Scripture. The New Testament quotes from the Old Testament hundreds of times, but nowhere quotes or alludes to any of the Apocryphal / Deuterocanonical books. Further, there are many proven errors and contradictions in the Apocrypha / </a:t>
            </a:r>
            <a:r>
              <a:rPr lang="en-US" sz="2000" b="0" i="0" dirty="0" err="1">
                <a:solidFill>
                  <a:srgbClr val="09202F"/>
                </a:solidFill>
                <a:effectLst/>
                <a:latin typeface="Times New Roman" panose="02020603050405020304" pitchFamily="18" charset="0"/>
                <a:cs typeface="Times New Roman" panose="02020603050405020304" pitchFamily="18" charset="0"/>
              </a:rPr>
              <a:t>Deuterocanonicals</a:t>
            </a:r>
            <a:r>
              <a:rPr lang="en-US" sz="2000" b="0" i="0" dirty="0">
                <a:solidFill>
                  <a:srgbClr val="09202F"/>
                </a:solidFill>
                <a:effectLst/>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44859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31</a:t>
            </a:fld>
            <a:endParaRPr lang="en-US"/>
          </a:p>
        </p:txBody>
      </p:sp>
      <p:sp>
        <p:nvSpPr>
          <p:cNvPr id="14" name="Content Placeholder 13">
            <a:extLst>
              <a:ext uri="{FF2B5EF4-FFF2-40B4-BE49-F238E27FC236}">
                <a16:creationId xmlns:a16="http://schemas.microsoft.com/office/drawing/2014/main" id="{05AF9ED7-9EDC-4264-BB45-C06E01333622}"/>
              </a:ext>
            </a:extLst>
          </p:cNvPr>
          <p:cNvSpPr>
            <a:spLocks noGrp="1"/>
          </p:cNvSpPr>
          <p:nvPr>
            <p:ph idx="1"/>
          </p:nvPr>
        </p:nvSpPr>
        <p:spPr>
          <a:xfrm>
            <a:off x="941070" y="1690688"/>
            <a:ext cx="10515600" cy="3755955"/>
          </a:xfrm>
        </p:spPr>
        <p:txBody>
          <a:bodyPr>
            <a:normAutofit lnSpcReduction="10000"/>
          </a:bodyPr>
          <a:lstStyle/>
          <a:p>
            <a:r>
              <a:rPr lang="en-US" sz="2800" u="none" strike="noStrike" dirty="0">
                <a:effectLst/>
                <a:latin typeface="Times New Roman" panose="02020603050405020304" pitchFamily="18" charset="0"/>
                <a:cs typeface="Times New Roman" panose="02020603050405020304" pitchFamily="18" charset="0"/>
              </a:rPr>
              <a:t>6. Development of Hebrew and Christian canons</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pPr>
              <a:lnSpc>
                <a:spcPct val="150000"/>
              </a:lnSpc>
            </a:pPr>
            <a:r>
              <a:rPr lang="en-US" sz="2000" b="0" i="0" dirty="0">
                <a:solidFill>
                  <a:srgbClr val="4D5156"/>
                </a:solidFill>
                <a:effectLst/>
                <a:latin typeface="Times New Roman" panose="02020603050405020304" pitchFamily="18" charset="0"/>
                <a:cs typeface="Times New Roman" panose="02020603050405020304" pitchFamily="18" charset="0"/>
              </a:rPr>
              <a:t>What is now known by Christians as the Old Testament of the Bible is still known by the Jews as the Tanakh. Tanakh is an acronym based on the three distinct parts of the Hebrew Scriptures: the Torah (Law), the Nevi’im (Prophets), and the </a:t>
            </a:r>
            <a:r>
              <a:rPr lang="en-US" sz="2000" b="0" i="0" dirty="0" err="1">
                <a:solidFill>
                  <a:srgbClr val="4D5156"/>
                </a:solidFill>
                <a:effectLst/>
                <a:latin typeface="Times New Roman" panose="02020603050405020304" pitchFamily="18" charset="0"/>
                <a:cs typeface="Times New Roman" panose="02020603050405020304" pitchFamily="18" charset="0"/>
              </a:rPr>
              <a:t>Kethuvim</a:t>
            </a:r>
            <a:r>
              <a:rPr lang="en-US" sz="2000" b="0" i="0" dirty="0">
                <a:solidFill>
                  <a:srgbClr val="4D5156"/>
                </a:solidFill>
                <a:effectLst/>
                <a:latin typeface="Times New Roman" panose="02020603050405020304" pitchFamily="18" charset="0"/>
                <a:cs typeface="Times New Roman" panose="02020603050405020304" pitchFamily="18" charset="0"/>
              </a:rPr>
              <a:t> (Writings)</a:t>
            </a:r>
          </a:p>
          <a:p>
            <a:pPr>
              <a:lnSpc>
                <a:spcPct val="150000"/>
              </a:lnSpc>
            </a:pPr>
            <a:r>
              <a:rPr lang="en-US" sz="2000" b="0" i="0" dirty="0">
                <a:solidFill>
                  <a:srgbClr val="434449"/>
                </a:solidFill>
                <a:effectLst/>
                <a:latin typeface="Times New Roman" panose="02020603050405020304" pitchFamily="18" charset="0"/>
                <a:cs typeface="Times New Roman" panose="02020603050405020304" pitchFamily="18" charset="0"/>
              </a:rPr>
              <a:t>The New Testament has been preserved in more manuscripts than any other ancient work, having over 5,300 Greek manuscripts dating from the 3rd century to the 16th century. The task of the textual critic, therefore, is to sort through the variants and establish a "critical text" that is intended to represent the original</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1516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4</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451610"/>
            <a:ext cx="10515600" cy="4725353"/>
          </a:xfrm>
        </p:spPr>
        <p:txBody>
          <a:bodyPr/>
          <a:lstStyle/>
          <a:p>
            <a:r>
              <a:rPr lang="en-US" sz="2800" u="none" strike="noStrike" dirty="0">
                <a:effectLst/>
                <a:latin typeface="Times New Roman" panose="02020603050405020304" pitchFamily="18" charset="0"/>
                <a:cs typeface="Times New Roman" panose="02020603050405020304" pitchFamily="18" charset="0"/>
              </a:rPr>
              <a:t>1. Origin and development of the Bible</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en-US" dirty="0"/>
          </a:p>
        </p:txBody>
      </p:sp>
      <p:sp>
        <p:nvSpPr>
          <p:cNvPr id="3" name="TextBox 2">
            <a:extLst>
              <a:ext uri="{FF2B5EF4-FFF2-40B4-BE49-F238E27FC236}">
                <a16:creationId xmlns:a16="http://schemas.microsoft.com/office/drawing/2014/main" id="{D5DC1C0E-06D1-440E-909B-34406284C842}"/>
              </a:ext>
            </a:extLst>
          </p:cNvPr>
          <p:cNvSpPr txBox="1"/>
          <p:nvPr/>
        </p:nvSpPr>
        <p:spPr>
          <a:xfrm>
            <a:off x="1528549" y="1869743"/>
            <a:ext cx="9949218" cy="3736279"/>
          </a:xfrm>
          <a:prstGeom prst="rect">
            <a:avLst/>
          </a:prstGeom>
          <a:noFill/>
        </p:spPr>
        <p:txBody>
          <a:bodyPr wrap="square" rtlCol="0">
            <a:spAutoFit/>
          </a:bodyPr>
          <a:lstStyle/>
          <a:p>
            <a:pPr marL="457200" marR="0">
              <a:lnSpc>
                <a:spcPct val="150000"/>
              </a:lnSpc>
              <a:spcBef>
                <a:spcPts val="0"/>
              </a:spcBef>
              <a:spcAft>
                <a:spcPts val="80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Although it is bound under one cover and bears one single title, the Bible is not a single, unified book. The Bible contains 73 individual books under one cover, with different authors, styles, perspectives and compiled in different languages (Hebrew, Aramaic, and Greek) over a long period of time. Most of the Old Testament (OT) 46 books was written in Hebrew, but parts of the books of Daniel (2,4-7, 28), Ezra (4, 6-6, 18;7, 12-26) and one verse from Jeremiah (10,11) were originally composed in Aramaic, a Middle Eastern language related to but different from Hebrew. All 27 books of the New Testament (NT) books were composed in Greek.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94185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5</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451610"/>
            <a:ext cx="10515600" cy="4725353"/>
          </a:xfrm>
        </p:spPr>
        <p:txBody>
          <a:bodyPr/>
          <a:lstStyle/>
          <a:p>
            <a:r>
              <a:rPr lang="en-US" sz="2800" u="none" strike="noStrike" dirty="0">
                <a:effectLst/>
                <a:latin typeface="Times New Roman" panose="02020603050405020304" pitchFamily="18" charset="0"/>
                <a:cs typeface="Times New Roman" panose="02020603050405020304" pitchFamily="18" charset="0"/>
              </a:rPr>
              <a:t>1. Origin and development of the Bible (2)</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en-US" dirty="0"/>
          </a:p>
        </p:txBody>
      </p:sp>
      <p:sp>
        <p:nvSpPr>
          <p:cNvPr id="3" name="TextBox 2">
            <a:extLst>
              <a:ext uri="{FF2B5EF4-FFF2-40B4-BE49-F238E27FC236}">
                <a16:creationId xmlns:a16="http://schemas.microsoft.com/office/drawing/2014/main" id="{D5DC1C0E-06D1-440E-909B-34406284C842}"/>
              </a:ext>
            </a:extLst>
          </p:cNvPr>
          <p:cNvSpPr txBox="1"/>
          <p:nvPr/>
        </p:nvSpPr>
        <p:spPr>
          <a:xfrm>
            <a:off x="1528549" y="1869743"/>
            <a:ext cx="9949218" cy="2351285"/>
          </a:xfrm>
          <a:prstGeom prst="rect">
            <a:avLst/>
          </a:prstGeom>
          <a:noFill/>
        </p:spPr>
        <p:txBody>
          <a:bodyPr wrap="square" rtlCol="0">
            <a:spAutoFit/>
          </a:bodyPr>
          <a:lstStyle/>
          <a:p>
            <a:pPr marL="457200" marR="0">
              <a:lnSpc>
                <a:spcPct val="150000"/>
              </a:lnSpc>
              <a:spcBef>
                <a:spcPts val="0"/>
              </a:spcBef>
              <a:spcAft>
                <a:spcPts val="80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Though composed of differing cultures and various perspectives there is a deep unity that binds the individual books together. Flowing through them is the continuing saga of God’s love for Israel and for the church. In each book and through each author no matter the separation in time culture and literary style shares a conviction that God’s presence is felt in human history and that God invites the human family to respond with faith and integrity.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76968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6</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451610"/>
            <a:ext cx="10515600" cy="4725353"/>
          </a:xfrm>
        </p:spPr>
        <p:txBody>
          <a:bodyPr/>
          <a:lstStyle/>
          <a:p>
            <a:r>
              <a:rPr lang="en-US" sz="2800" u="none" strike="noStrike" dirty="0">
                <a:effectLst/>
                <a:latin typeface="Times New Roman" panose="02020603050405020304" pitchFamily="18" charset="0"/>
                <a:cs typeface="Times New Roman" panose="02020603050405020304" pitchFamily="18" charset="0"/>
              </a:rPr>
              <a:t>1. Origin and development of the Bible (3)</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en-US" dirty="0"/>
          </a:p>
        </p:txBody>
      </p:sp>
      <p:sp>
        <p:nvSpPr>
          <p:cNvPr id="3" name="TextBox 2">
            <a:extLst>
              <a:ext uri="{FF2B5EF4-FFF2-40B4-BE49-F238E27FC236}">
                <a16:creationId xmlns:a16="http://schemas.microsoft.com/office/drawing/2014/main" id="{D5DC1C0E-06D1-440E-909B-34406284C842}"/>
              </a:ext>
            </a:extLst>
          </p:cNvPr>
          <p:cNvSpPr txBox="1"/>
          <p:nvPr/>
        </p:nvSpPr>
        <p:spPr>
          <a:xfrm>
            <a:off x="1528549" y="1869743"/>
            <a:ext cx="9949218" cy="3730317"/>
          </a:xfrm>
          <a:prstGeom prst="rect">
            <a:avLst/>
          </a:prstGeom>
          <a:noFill/>
        </p:spPr>
        <p:txBody>
          <a:bodyPr wrap="square" rtlCol="0">
            <a:spAutoFit/>
          </a:bodyPr>
          <a:lstStyle/>
          <a:p>
            <a:pPr marL="0" marR="0">
              <a:lnSpc>
                <a:spcPct val="150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In ancient and some Modern cultures oral transmission of important literature was not a casual haphazard affair. For our modern culture, so dependent on written means of communicating information, it is hard to realize that in oral cultures subtle and often unspoken rules cover how information is shaped retained and transmitted from one person and one generation to another but as styles of writing and writing materials became more sophisticated in Israel and social organization under the monarchy came to have archives and develop an educated class of scribes then undoubtedly some parts of the Bible were preserved in written form as well. (the Catholic Study Bible).</a:t>
            </a:r>
          </a:p>
        </p:txBody>
      </p:sp>
    </p:spTree>
    <p:extLst>
      <p:ext uri="{BB962C8B-B14F-4D97-AF65-F5344CB8AC3E}">
        <p14:creationId xmlns:p14="http://schemas.microsoft.com/office/powerpoint/2010/main" val="3116598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7</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451610"/>
            <a:ext cx="10515600" cy="4725353"/>
          </a:xfrm>
        </p:spPr>
        <p:txBody>
          <a:bodyPr/>
          <a:lstStyle/>
          <a:p>
            <a:r>
              <a:rPr lang="en-US" sz="2800" u="none" strike="noStrike" dirty="0">
                <a:effectLst/>
                <a:latin typeface="Times New Roman" panose="02020603050405020304" pitchFamily="18" charset="0"/>
                <a:cs typeface="Times New Roman" panose="02020603050405020304" pitchFamily="18" charset="0"/>
              </a:rPr>
              <a:t>1. Origin and development of the Bible (4)</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en-US" dirty="0"/>
          </a:p>
        </p:txBody>
      </p:sp>
      <p:sp>
        <p:nvSpPr>
          <p:cNvPr id="3" name="TextBox 2">
            <a:extLst>
              <a:ext uri="{FF2B5EF4-FFF2-40B4-BE49-F238E27FC236}">
                <a16:creationId xmlns:a16="http://schemas.microsoft.com/office/drawing/2014/main" id="{D5DC1C0E-06D1-440E-909B-34406284C842}"/>
              </a:ext>
            </a:extLst>
          </p:cNvPr>
          <p:cNvSpPr txBox="1"/>
          <p:nvPr/>
        </p:nvSpPr>
        <p:spPr>
          <a:xfrm>
            <a:off x="1528549" y="1869743"/>
            <a:ext cx="9949218" cy="3371244"/>
          </a:xfrm>
          <a:prstGeom prst="rect">
            <a:avLst/>
          </a:prstGeom>
          <a:noFill/>
        </p:spPr>
        <p:txBody>
          <a:bodyPr wrap="square" rtlCol="0">
            <a:spAutoFit/>
          </a:bodyPr>
          <a:lstStyle/>
          <a:p>
            <a:pPr>
              <a:lnSpc>
                <a:spcPct val="150000"/>
              </a:lnSpc>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In the New Testament many of the Gospel materials were preserved in oral form. Sayings of Jesus, his Parables, the stories about his healing, his conflicts with opponents, and The Narrative of his passion would have been preserved and transmitted in a variety of settings such as the liturgy, instruction within the home or small Christian communities, or, perhaps even more formally, in some early centers of Christian learning. But eventually these oral materials were gathered and put in written form by the evangelist.</a:t>
            </a:r>
          </a:p>
          <a:p>
            <a:pPr marL="0" marR="0">
              <a:lnSpc>
                <a:spcPct val="150000"/>
              </a:lnSpc>
              <a:spcBef>
                <a:spcPts val="0"/>
              </a:spcBef>
              <a:spcAft>
                <a:spcPts val="800"/>
              </a:spcAft>
            </a:pP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7020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8</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259420"/>
            <a:ext cx="10515600" cy="4725353"/>
          </a:xfrm>
        </p:spPr>
        <p:txBody>
          <a:bodyPr/>
          <a:lstStyle/>
          <a:p>
            <a:r>
              <a:rPr lang="en-US" sz="2800" u="none" strike="noStrike" dirty="0">
                <a:effectLst/>
                <a:latin typeface="Times New Roman" panose="02020603050405020304" pitchFamily="18" charset="0"/>
                <a:cs typeface="Times New Roman" panose="02020603050405020304" pitchFamily="18" charset="0"/>
              </a:rPr>
              <a:t>1. Origin and development of the Bible (5)</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en-US" dirty="0"/>
          </a:p>
        </p:txBody>
      </p:sp>
      <p:sp>
        <p:nvSpPr>
          <p:cNvPr id="3" name="TextBox 2">
            <a:extLst>
              <a:ext uri="{FF2B5EF4-FFF2-40B4-BE49-F238E27FC236}">
                <a16:creationId xmlns:a16="http://schemas.microsoft.com/office/drawing/2014/main" id="{D5DC1C0E-06D1-440E-909B-34406284C842}"/>
              </a:ext>
            </a:extLst>
          </p:cNvPr>
          <p:cNvSpPr txBox="1"/>
          <p:nvPr/>
        </p:nvSpPr>
        <p:spPr>
          <a:xfrm>
            <a:off x="1404582" y="1670085"/>
            <a:ext cx="9949218" cy="5320495"/>
          </a:xfrm>
          <a:prstGeom prst="rect">
            <a:avLst/>
          </a:prstGeom>
          <a:noFill/>
        </p:spPr>
        <p:txBody>
          <a:bodyPr wrap="square" rtlCol="0">
            <a:spAutoFit/>
          </a:bodyPr>
          <a:lstStyle/>
          <a:p>
            <a:pPr marL="0" marR="0">
              <a:lnSpc>
                <a:spcPct val="150000"/>
              </a:lnSpc>
              <a:spcBef>
                <a:spcPts val="0"/>
              </a:spcBef>
              <a:spcAft>
                <a:spcPts val="80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It is likely that the oral transmission of the biblical materials, both Old and New Testaments, continue to exist and be employed even after the biblical texts have been put into writing. Paul’s letters and other New Testament texts such as the Catholic Epistles and the Book of Revelation were composed or dictated into written form immediately. No original manuscripts of any biblical book exist. Copyists from one generation to the next transcribed the biblical materials enable them to be available for subsequent generations.</a:t>
            </a:r>
          </a:p>
          <a:p>
            <a:pPr>
              <a:lnSpc>
                <a:spcPct val="150000"/>
              </a:lnSpc>
              <a:spcAft>
                <a:spcPts val="80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The biblical texts of the ancient Church did not have the neat format of our modern Bible. Division into the present system of chapters and verses was introduced only in the Middle Ages. Prior to that, demarcations between individual sentences and sections of the typical particular biblical book were much more casual and fluid. </a:t>
            </a:r>
          </a:p>
          <a:p>
            <a:pPr marL="0" marR="0">
              <a:lnSpc>
                <a:spcPct val="150000"/>
              </a:lnSpc>
              <a:spcBef>
                <a:spcPts val="0"/>
              </a:spcBef>
              <a:spcAft>
                <a:spcPts val="800"/>
              </a:spcAft>
            </a:pP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79856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I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9</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451610"/>
            <a:ext cx="10515600" cy="4725353"/>
          </a:xfrm>
        </p:spPr>
        <p:txBody>
          <a:bodyPr/>
          <a:lstStyle/>
          <a:p>
            <a:r>
              <a:rPr lang="en-US" sz="2800" u="none" strike="noStrike" dirty="0">
                <a:effectLst/>
                <a:latin typeface="Times New Roman" panose="02020603050405020304" pitchFamily="18" charset="0"/>
                <a:cs typeface="Times New Roman" panose="02020603050405020304" pitchFamily="18" charset="0"/>
              </a:rPr>
              <a:t>1. Origin and development of the Bible (6)</a:t>
            </a:r>
            <a:endParaRPr lang="en-US" sz="2800" b="0" i="0" u="none" strike="noStrike"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en-US" dirty="0"/>
          </a:p>
        </p:txBody>
      </p:sp>
      <p:sp>
        <p:nvSpPr>
          <p:cNvPr id="3" name="TextBox 2">
            <a:extLst>
              <a:ext uri="{FF2B5EF4-FFF2-40B4-BE49-F238E27FC236}">
                <a16:creationId xmlns:a16="http://schemas.microsoft.com/office/drawing/2014/main" id="{D5DC1C0E-06D1-440E-909B-34406284C842}"/>
              </a:ext>
            </a:extLst>
          </p:cNvPr>
          <p:cNvSpPr txBox="1"/>
          <p:nvPr/>
        </p:nvSpPr>
        <p:spPr>
          <a:xfrm>
            <a:off x="1495095" y="2092767"/>
            <a:ext cx="9949218" cy="3730317"/>
          </a:xfrm>
          <a:prstGeom prst="rect">
            <a:avLst/>
          </a:prstGeom>
          <a:noFill/>
        </p:spPr>
        <p:txBody>
          <a:bodyPr wrap="square" rtlCol="0">
            <a:spAutoFit/>
          </a:bodyPr>
          <a:lstStyle/>
          <a:p>
            <a:pPr marL="0" marR="0">
              <a:lnSpc>
                <a:spcPct val="150000"/>
              </a:lnSpc>
              <a:spcBef>
                <a:spcPts val="0"/>
              </a:spcBef>
              <a:spcAft>
                <a:spcPts val="80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From the beginning of its existence the Bible has been a subject of intense study prayerful reading and even heated debate the Bible is not meant to be a coffee table book one could say that the Bible was formed in a context of prayer and reflection the various biblical authors reflected on significant events in the life of Israel of Jesus and of the early church their discovery of God’s presence working with in history gives the Bible as sports for all Christians the Bible has unique Authority as writings inspired by God Spirit working within the communities of Israel and the church and him telling the biblical writers to give expression in human words to their faith perspective.</a:t>
            </a:r>
          </a:p>
        </p:txBody>
      </p:sp>
    </p:spTree>
    <p:extLst>
      <p:ext uri="{BB962C8B-B14F-4D97-AF65-F5344CB8AC3E}">
        <p14:creationId xmlns:p14="http://schemas.microsoft.com/office/powerpoint/2010/main" val="1565096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2231</TotalTime>
  <Words>3481</Words>
  <Application>Microsoft Office PowerPoint</Application>
  <PresentationFormat>Widescreen</PresentationFormat>
  <Paragraphs>212</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Calibri Light</vt:lpstr>
      <vt:lpstr>Times New Roman</vt:lpstr>
      <vt:lpstr>Office Theme</vt:lpstr>
      <vt:lpstr>Bible Study I</vt:lpstr>
      <vt:lpstr>Bible Study I </vt:lpstr>
      <vt:lpstr>Bible Study I </vt:lpstr>
      <vt:lpstr>Bible Study I </vt:lpstr>
      <vt:lpstr>Bible Study I </vt:lpstr>
      <vt:lpstr>Bible Study I </vt:lpstr>
      <vt:lpstr>Bible Study I </vt:lpstr>
      <vt:lpstr>Bible Study I </vt:lpstr>
      <vt:lpstr>Bible Study I </vt:lpstr>
      <vt:lpstr>Bible Study I </vt:lpstr>
      <vt:lpstr>Bible Study I </vt:lpstr>
      <vt:lpstr>Bible Study I </vt:lpstr>
      <vt:lpstr>Bible Study I </vt:lpstr>
      <vt:lpstr>Bible Study I </vt:lpstr>
      <vt:lpstr>Bible Study I </vt:lpstr>
      <vt:lpstr>Bible Study I </vt:lpstr>
      <vt:lpstr>Bible Study I </vt:lpstr>
      <vt:lpstr>Bible Study I </vt:lpstr>
      <vt:lpstr>Bible Study I </vt:lpstr>
      <vt:lpstr>Bible Study I </vt:lpstr>
      <vt:lpstr>Bible Study I </vt:lpstr>
      <vt:lpstr>Bible Study I </vt:lpstr>
      <vt:lpstr>Bible Study I </vt:lpstr>
      <vt:lpstr>Bible Study I </vt:lpstr>
      <vt:lpstr>Bible Study I </vt:lpstr>
      <vt:lpstr>Bible Study I </vt:lpstr>
      <vt:lpstr>Bible Study I </vt:lpstr>
      <vt:lpstr>Bible Study I </vt:lpstr>
      <vt:lpstr>Bible Study I </vt:lpstr>
      <vt:lpstr>Bible Study I </vt:lpstr>
      <vt:lpstr>Bible Study 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Donald Seekins</dc:creator>
  <cp:lastModifiedBy>Donald Seekins</cp:lastModifiedBy>
  <cp:revision>49</cp:revision>
  <dcterms:created xsi:type="dcterms:W3CDTF">2022-03-16T16:55:25Z</dcterms:created>
  <dcterms:modified xsi:type="dcterms:W3CDTF">2022-04-19T15:10:03Z</dcterms:modified>
</cp:coreProperties>
</file>