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56" r:id="rId2"/>
    <p:sldId id="266" r:id="rId3"/>
    <p:sldId id="267" r:id="rId4"/>
    <p:sldId id="270" r:id="rId5"/>
    <p:sldId id="271" r:id="rId6"/>
    <p:sldId id="273" r:id="rId7"/>
    <p:sldId id="274" r:id="rId8"/>
    <p:sldId id="275" r:id="rId9"/>
    <p:sldId id="272" r:id="rId10"/>
    <p:sldId id="276" r:id="rId11"/>
    <p:sldId id="277" r:id="rId12"/>
    <p:sldId id="278" r:id="rId13"/>
    <p:sldId id="279" r:id="rId14"/>
    <p:sldId id="280" r:id="rId15"/>
    <p:sldId id="281" r:id="rId16"/>
    <p:sldId id="282" r:id="rId17"/>
    <p:sldId id="283" r:id="rId18"/>
    <p:sldId id="284" r:id="rId19"/>
    <p:sldId id="285" r:id="rId20"/>
    <p:sldId id="286"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706" autoAdjust="0"/>
    <p:restoredTop sz="95201" autoAdjust="0"/>
  </p:normalViewPr>
  <p:slideViewPr>
    <p:cSldViewPr snapToGrid="0">
      <p:cViewPr varScale="1">
        <p:scale>
          <a:sx n="82" d="100"/>
          <a:sy n="82" d="100"/>
        </p:scale>
        <p:origin x="576" y="90"/>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66" d="100"/>
          <a:sy n="66" d="100"/>
        </p:scale>
        <p:origin x="3330"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3177A3A-1504-4554-B224-709CA8E0B53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447FE5E4-7D7F-44DF-89C3-EC22C7AD691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8CD1BD5-699B-49C0-846E-502E88937216}" type="datetimeFigureOut">
              <a:rPr lang="en-US" smtClean="0"/>
              <a:t>2/13/2024</a:t>
            </a:fld>
            <a:endParaRPr lang="en-US"/>
          </a:p>
        </p:txBody>
      </p:sp>
      <p:sp>
        <p:nvSpPr>
          <p:cNvPr id="4" name="Footer Placeholder 3">
            <a:extLst>
              <a:ext uri="{FF2B5EF4-FFF2-40B4-BE49-F238E27FC236}">
                <a16:creationId xmlns:a16="http://schemas.microsoft.com/office/drawing/2014/main" id="{72AF332C-FB21-4EE3-86C2-B265DDCBE72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94CBD9F-7813-4E7D-A2F0-984F63C8B84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C739F22-EE47-411C-9B46-92F99A185DE0}" type="slidenum">
              <a:rPr lang="en-US" smtClean="0"/>
              <a:t>‹#›</a:t>
            </a:fld>
            <a:endParaRPr lang="en-US"/>
          </a:p>
        </p:txBody>
      </p:sp>
    </p:spTree>
    <p:extLst>
      <p:ext uri="{BB962C8B-B14F-4D97-AF65-F5344CB8AC3E}">
        <p14:creationId xmlns:p14="http://schemas.microsoft.com/office/powerpoint/2010/main" val="20674510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44AA810-EB0B-4CA3-8056-BF6C6A6C7757}" type="datetimeFigureOut">
              <a:rPr lang="en-US" smtClean="0"/>
              <a:t>2/13/2024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D2F502-55F3-4095-85C6-B665DB1F9371}" type="slidenum">
              <a:rPr lang="en-US" smtClean="0"/>
              <a:t>‹#›</a:t>
            </a:fld>
            <a:endParaRPr lang="en-US"/>
          </a:p>
        </p:txBody>
      </p:sp>
    </p:spTree>
    <p:extLst>
      <p:ext uri="{BB962C8B-B14F-4D97-AF65-F5344CB8AC3E}">
        <p14:creationId xmlns:p14="http://schemas.microsoft.com/office/powerpoint/2010/main" val="14727998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693301-8267-4F2F-8B3B-F5B98286CC5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BE873E6-41A8-4938-B639-6471FB17BBC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551A482-4D4F-4C52-9938-03387524773F}"/>
              </a:ext>
            </a:extLst>
          </p:cNvPr>
          <p:cNvSpPr>
            <a:spLocks noGrp="1"/>
          </p:cNvSpPr>
          <p:nvPr>
            <p:ph type="dt" sz="half" idx="10"/>
          </p:nvPr>
        </p:nvSpPr>
        <p:spPr/>
        <p:txBody>
          <a:bodyPr/>
          <a:lstStyle/>
          <a:p>
            <a:fld id="{B3840A91-3166-46B9-B0AB-A10F5590DC8B}" type="datetime1">
              <a:rPr lang="en-US" smtClean="0"/>
              <a:t>2/13/2024</a:t>
            </a:fld>
            <a:endParaRPr lang="en-US"/>
          </a:p>
        </p:txBody>
      </p:sp>
      <p:sp>
        <p:nvSpPr>
          <p:cNvPr id="5" name="Footer Placeholder 4">
            <a:extLst>
              <a:ext uri="{FF2B5EF4-FFF2-40B4-BE49-F238E27FC236}">
                <a16:creationId xmlns:a16="http://schemas.microsoft.com/office/drawing/2014/main" id="{4FB9CAE6-FC91-4BBA-96A1-0CBC70CF0007}"/>
              </a:ext>
            </a:extLst>
          </p:cNvPr>
          <p:cNvSpPr>
            <a:spLocks noGrp="1"/>
          </p:cNvSpPr>
          <p:nvPr>
            <p:ph type="ftr" sz="quarter" idx="11"/>
          </p:nvPr>
        </p:nvSpPr>
        <p:spPr/>
        <p:txBody>
          <a:bodyPr/>
          <a:lstStyle/>
          <a:p>
            <a:r>
              <a:rPr lang="en-US"/>
              <a:t>Buffalo-Pittsburgh Diocese PNCC                                             Rev. Dr. D.L. Seekins</a:t>
            </a:r>
          </a:p>
        </p:txBody>
      </p:sp>
      <p:sp>
        <p:nvSpPr>
          <p:cNvPr id="6" name="Slide Number Placeholder 5">
            <a:extLst>
              <a:ext uri="{FF2B5EF4-FFF2-40B4-BE49-F238E27FC236}">
                <a16:creationId xmlns:a16="http://schemas.microsoft.com/office/drawing/2014/main" id="{EE7A6F76-F68A-4770-A645-8E0947DE20B1}"/>
              </a:ext>
            </a:extLst>
          </p:cNvPr>
          <p:cNvSpPr>
            <a:spLocks noGrp="1"/>
          </p:cNvSpPr>
          <p:nvPr>
            <p:ph type="sldNum" sz="quarter" idx="12"/>
          </p:nvPr>
        </p:nvSpPr>
        <p:spPr/>
        <p:txBody>
          <a:bodyPr/>
          <a:lstStyle/>
          <a:p>
            <a:fld id="{13E4AA86-8703-454E-B8CD-5341B2B94ABB}" type="slidenum">
              <a:rPr lang="en-US" smtClean="0"/>
              <a:t>‹#›</a:t>
            </a:fld>
            <a:endParaRPr lang="en-US"/>
          </a:p>
        </p:txBody>
      </p:sp>
    </p:spTree>
    <p:extLst>
      <p:ext uri="{BB962C8B-B14F-4D97-AF65-F5344CB8AC3E}">
        <p14:creationId xmlns:p14="http://schemas.microsoft.com/office/powerpoint/2010/main" val="22976993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8E3DFB-F4FB-49D6-8153-D3A35755E8D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56F04FC-CDCE-44FD-8228-9045836E2F4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4EF2FD1-9EC8-4841-BBAF-D44EC469E234}"/>
              </a:ext>
            </a:extLst>
          </p:cNvPr>
          <p:cNvSpPr>
            <a:spLocks noGrp="1"/>
          </p:cNvSpPr>
          <p:nvPr>
            <p:ph type="dt" sz="half" idx="10"/>
          </p:nvPr>
        </p:nvSpPr>
        <p:spPr/>
        <p:txBody>
          <a:bodyPr/>
          <a:lstStyle/>
          <a:p>
            <a:fld id="{F1643F8A-8EA6-4292-A93C-45A1D728A0A0}" type="datetime1">
              <a:rPr lang="en-US" smtClean="0"/>
              <a:t>2/13/2024</a:t>
            </a:fld>
            <a:endParaRPr lang="en-US"/>
          </a:p>
        </p:txBody>
      </p:sp>
      <p:sp>
        <p:nvSpPr>
          <p:cNvPr id="5" name="Footer Placeholder 4">
            <a:extLst>
              <a:ext uri="{FF2B5EF4-FFF2-40B4-BE49-F238E27FC236}">
                <a16:creationId xmlns:a16="http://schemas.microsoft.com/office/drawing/2014/main" id="{04668410-F061-47AC-BF38-C01E2EFE75F4}"/>
              </a:ext>
            </a:extLst>
          </p:cNvPr>
          <p:cNvSpPr>
            <a:spLocks noGrp="1"/>
          </p:cNvSpPr>
          <p:nvPr>
            <p:ph type="ftr" sz="quarter" idx="11"/>
          </p:nvPr>
        </p:nvSpPr>
        <p:spPr/>
        <p:txBody>
          <a:bodyPr/>
          <a:lstStyle/>
          <a:p>
            <a:r>
              <a:rPr lang="en-US"/>
              <a:t>Buffalo-Pittsburgh Diocese PNCC                                             Rev. Dr. D.L. Seekins</a:t>
            </a:r>
          </a:p>
        </p:txBody>
      </p:sp>
      <p:sp>
        <p:nvSpPr>
          <p:cNvPr id="6" name="Slide Number Placeholder 5">
            <a:extLst>
              <a:ext uri="{FF2B5EF4-FFF2-40B4-BE49-F238E27FC236}">
                <a16:creationId xmlns:a16="http://schemas.microsoft.com/office/drawing/2014/main" id="{B11C205B-95AC-4213-B5F9-E5D47EB2287A}"/>
              </a:ext>
            </a:extLst>
          </p:cNvPr>
          <p:cNvSpPr>
            <a:spLocks noGrp="1"/>
          </p:cNvSpPr>
          <p:nvPr>
            <p:ph type="sldNum" sz="quarter" idx="12"/>
          </p:nvPr>
        </p:nvSpPr>
        <p:spPr/>
        <p:txBody>
          <a:bodyPr/>
          <a:lstStyle/>
          <a:p>
            <a:fld id="{13E4AA86-8703-454E-B8CD-5341B2B94ABB}" type="slidenum">
              <a:rPr lang="en-US" smtClean="0"/>
              <a:t>‹#›</a:t>
            </a:fld>
            <a:endParaRPr lang="en-US"/>
          </a:p>
        </p:txBody>
      </p:sp>
    </p:spTree>
    <p:extLst>
      <p:ext uri="{BB962C8B-B14F-4D97-AF65-F5344CB8AC3E}">
        <p14:creationId xmlns:p14="http://schemas.microsoft.com/office/powerpoint/2010/main" val="34219126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4924328-3CB3-4108-B5DD-4F9223E2983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CB75817-69E7-4268-B970-659FF410BAE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A67143-F686-45A1-BC0A-BE5B2A62990F}"/>
              </a:ext>
            </a:extLst>
          </p:cNvPr>
          <p:cNvSpPr>
            <a:spLocks noGrp="1"/>
          </p:cNvSpPr>
          <p:nvPr>
            <p:ph type="dt" sz="half" idx="10"/>
          </p:nvPr>
        </p:nvSpPr>
        <p:spPr/>
        <p:txBody>
          <a:bodyPr/>
          <a:lstStyle/>
          <a:p>
            <a:fld id="{A36E060A-73C3-4B3A-A6DD-A4E99FB0C64C}" type="datetime1">
              <a:rPr lang="en-US" smtClean="0"/>
              <a:t>2/13/2024</a:t>
            </a:fld>
            <a:endParaRPr lang="en-US"/>
          </a:p>
        </p:txBody>
      </p:sp>
      <p:sp>
        <p:nvSpPr>
          <p:cNvPr id="5" name="Footer Placeholder 4">
            <a:extLst>
              <a:ext uri="{FF2B5EF4-FFF2-40B4-BE49-F238E27FC236}">
                <a16:creationId xmlns:a16="http://schemas.microsoft.com/office/drawing/2014/main" id="{B367A767-9218-4380-A86D-C7A035BBD834}"/>
              </a:ext>
            </a:extLst>
          </p:cNvPr>
          <p:cNvSpPr>
            <a:spLocks noGrp="1"/>
          </p:cNvSpPr>
          <p:nvPr>
            <p:ph type="ftr" sz="quarter" idx="11"/>
          </p:nvPr>
        </p:nvSpPr>
        <p:spPr/>
        <p:txBody>
          <a:bodyPr/>
          <a:lstStyle/>
          <a:p>
            <a:r>
              <a:rPr lang="en-US"/>
              <a:t>Buffalo-Pittsburgh Diocese PNCC                                             Rev. Dr. D.L. Seekins</a:t>
            </a:r>
          </a:p>
        </p:txBody>
      </p:sp>
      <p:sp>
        <p:nvSpPr>
          <p:cNvPr id="6" name="Slide Number Placeholder 5">
            <a:extLst>
              <a:ext uri="{FF2B5EF4-FFF2-40B4-BE49-F238E27FC236}">
                <a16:creationId xmlns:a16="http://schemas.microsoft.com/office/drawing/2014/main" id="{19C5145B-959E-4058-B7AD-B4F83CF76581}"/>
              </a:ext>
            </a:extLst>
          </p:cNvPr>
          <p:cNvSpPr>
            <a:spLocks noGrp="1"/>
          </p:cNvSpPr>
          <p:nvPr>
            <p:ph type="sldNum" sz="quarter" idx="12"/>
          </p:nvPr>
        </p:nvSpPr>
        <p:spPr/>
        <p:txBody>
          <a:bodyPr/>
          <a:lstStyle/>
          <a:p>
            <a:fld id="{13E4AA86-8703-454E-B8CD-5341B2B94ABB}" type="slidenum">
              <a:rPr lang="en-US" smtClean="0"/>
              <a:t>‹#›</a:t>
            </a:fld>
            <a:endParaRPr lang="en-US"/>
          </a:p>
        </p:txBody>
      </p:sp>
    </p:spTree>
    <p:extLst>
      <p:ext uri="{BB962C8B-B14F-4D97-AF65-F5344CB8AC3E}">
        <p14:creationId xmlns:p14="http://schemas.microsoft.com/office/powerpoint/2010/main" val="35012635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E6327F-A01E-49D2-AA20-6F0BF96BB98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DDAD7E4-1879-4A95-B7C4-87D8EF731ED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5E6E9A-F375-4057-BDF9-C5B27C658B9A}"/>
              </a:ext>
            </a:extLst>
          </p:cNvPr>
          <p:cNvSpPr>
            <a:spLocks noGrp="1"/>
          </p:cNvSpPr>
          <p:nvPr>
            <p:ph type="dt" sz="half" idx="10"/>
          </p:nvPr>
        </p:nvSpPr>
        <p:spPr/>
        <p:txBody>
          <a:bodyPr/>
          <a:lstStyle/>
          <a:p>
            <a:fld id="{019E969D-D7FC-4C79-90E3-766C07D159D2}" type="datetime1">
              <a:rPr lang="en-US" smtClean="0"/>
              <a:t>2/13/2024</a:t>
            </a:fld>
            <a:endParaRPr lang="en-US"/>
          </a:p>
        </p:txBody>
      </p:sp>
      <p:sp>
        <p:nvSpPr>
          <p:cNvPr id="5" name="Footer Placeholder 4">
            <a:extLst>
              <a:ext uri="{FF2B5EF4-FFF2-40B4-BE49-F238E27FC236}">
                <a16:creationId xmlns:a16="http://schemas.microsoft.com/office/drawing/2014/main" id="{C5520B90-C56C-4D4C-B18B-4E981CE662CD}"/>
              </a:ext>
            </a:extLst>
          </p:cNvPr>
          <p:cNvSpPr>
            <a:spLocks noGrp="1"/>
          </p:cNvSpPr>
          <p:nvPr>
            <p:ph type="ftr" sz="quarter" idx="11"/>
          </p:nvPr>
        </p:nvSpPr>
        <p:spPr/>
        <p:txBody>
          <a:bodyPr/>
          <a:lstStyle/>
          <a:p>
            <a:r>
              <a:rPr lang="en-US"/>
              <a:t>Buffalo-Pittsburgh Diocese PNCC                                             Rev. Dr. D.L. Seekins</a:t>
            </a:r>
          </a:p>
        </p:txBody>
      </p:sp>
      <p:sp>
        <p:nvSpPr>
          <p:cNvPr id="6" name="Slide Number Placeholder 5">
            <a:extLst>
              <a:ext uri="{FF2B5EF4-FFF2-40B4-BE49-F238E27FC236}">
                <a16:creationId xmlns:a16="http://schemas.microsoft.com/office/drawing/2014/main" id="{DB706146-19AA-488D-A21A-2923964D97E5}"/>
              </a:ext>
            </a:extLst>
          </p:cNvPr>
          <p:cNvSpPr>
            <a:spLocks noGrp="1"/>
          </p:cNvSpPr>
          <p:nvPr>
            <p:ph type="sldNum" sz="quarter" idx="12"/>
          </p:nvPr>
        </p:nvSpPr>
        <p:spPr/>
        <p:txBody>
          <a:bodyPr/>
          <a:lstStyle/>
          <a:p>
            <a:fld id="{13E4AA86-8703-454E-B8CD-5341B2B94ABB}" type="slidenum">
              <a:rPr lang="en-US" smtClean="0"/>
              <a:t>‹#›</a:t>
            </a:fld>
            <a:endParaRPr lang="en-US"/>
          </a:p>
        </p:txBody>
      </p:sp>
    </p:spTree>
    <p:extLst>
      <p:ext uri="{BB962C8B-B14F-4D97-AF65-F5344CB8AC3E}">
        <p14:creationId xmlns:p14="http://schemas.microsoft.com/office/powerpoint/2010/main" val="28559397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9EBEC-6181-4F25-9BC3-F03E9C3D42D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943A7C4-1E1F-4A65-8B39-4713B9A3E03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B96D48F-B7C7-4FA6-9EA9-6E7923EF309B}"/>
              </a:ext>
            </a:extLst>
          </p:cNvPr>
          <p:cNvSpPr>
            <a:spLocks noGrp="1"/>
          </p:cNvSpPr>
          <p:nvPr>
            <p:ph type="dt" sz="half" idx="10"/>
          </p:nvPr>
        </p:nvSpPr>
        <p:spPr/>
        <p:txBody>
          <a:bodyPr/>
          <a:lstStyle/>
          <a:p>
            <a:fld id="{E8D629B4-1959-4C26-B238-883E2C0C4C36}" type="datetime1">
              <a:rPr lang="en-US" smtClean="0"/>
              <a:t>2/13/2024</a:t>
            </a:fld>
            <a:endParaRPr lang="en-US"/>
          </a:p>
        </p:txBody>
      </p:sp>
      <p:sp>
        <p:nvSpPr>
          <p:cNvPr id="5" name="Footer Placeholder 4">
            <a:extLst>
              <a:ext uri="{FF2B5EF4-FFF2-40B4-BE49-F238E27FC236}">
                <a16:creationId xmlns:a16="http://schemas.microsoft.com/office/drawing/2014/main" id="{95ED8E06-54EF-4BDA-AF8D-9AF47E04DA9B}"/>
              </a:ext>
            </a:extLst>
          </p:cNvPr>
          <p:cNvSpPr>
            <a:spLocks noGrp="1"/>
          </p:cNvSpPr>
          <p:nvPr>
            <p:ph type="ftr" sz="quarter" idx="11"/>
          </p:nvPr>
        </p:nvSpPr>
        <p:spPr/>
        <p:txBody>
          <a:bodyPr/>
          <a:lstStyle/>
          <a:p>
            <a:r>
              <a:rPr lang="en-US"/>
              <a:t>Buffalo-Pittsburgh Diocese PNCC                                             Rev. Dr. D.L. Seekins</a:t>
            </a:r>
          </a:p>
        </p:txBody>
      </p:sp>
      <p:sp>
        <p:nvSpPr>
          <p:cNvPr id="6" name="Slide Number Placeholder 5">
            <a:extLst>
              <a:ext uri="{FF2B5EF4-FFF2-40B4-BE49-F238E27FC236}">
                <a16:creationId xmlns:a16="http://schemas.microsoft.com/office/drawing/2014/main" id="{303D8397-4978-42E4-88E9-4F5FB4AB20BA}"/>
              </a:ext>
            </a:extLst>
          </p:cNvPr>
          <p:cNvSpPr>
            <a:spLocks noGrp="1"/>
          </p:cNvSpPr>
          <p:nvPr>
            <p:ph type="sldNum" sz="quarter" idx="12"/>
          </p:nvPr>
        </p:nvSpPr>
        <p:spPr/>
        <p:txBody>
          <a:bodyPr/>
          <a:lstStyle/>
          <a:p>
            <a:fld id="{13E4AA86-8703-454E-B8CD-5341B2B94ABB}" type="slidenum">
              <a:rPr lang="en-US" smtClean="0"/>
              <a:t>‹#›</a:t>
            </a:fld>
            <a:endParaRPr lang="en-US"/>
          </a:p>
        </p:txBody>
      </p:sp>
    </p:spTree>
    <p:extLst>
      <p:ext uri="{BB962C8B-B14F-4D97-AF65-F5344CB8AC3E}">
        <p14:creationId xmlns:p14="http://schemas.microsoft.com/office/powerpoint/2010/main" val="3672207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3155B5-EA39-426D-A871-EC7C89FA764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FC60D14-16BD-4135-B729-1E6D7879F6E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DEE9441-0D7A-4C39-B99D-847AF8911C8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EF54AD1-63AD-4100-93F0-8793A7A46B98}"/>
              </a:ext>
            </a:extLst>
          </p:cNvPr>
          <p:cNvSpPr>
            <a:spLocks noGrp="1"/>
          </p:cNvSpPr>
          <p:nvPr>
            <p:ph type="dt" sz="half" idx="10"/>
          </p:nvPr>
        </p:nvSpPr>
        <p:spPr/>
        <p:txBody>
          <a:bodyPr/>
          <a:lstStyle/>
          <a:p>
            <a:fld id="{086531B3-0D5D-469A-B1E0-7289F9F4CD9D}" type="datetime1">
              <a:rPr lang="en-US" smtClean="0"/>
              <a:t>2/13/2024</a:t>
            </a:fld>
            <a:endParaRPr lang="en-US"/>
          </a:p>
        </p:txBody>
      </p:sp>
      <p:sp>
        <p:nvSpPr>
          <p:cNvPr id="6" name="Footer Placeholder 5">
            <a:extLst>
              <a:ext uri="{FF2B5EF4-FFF2-40B4-BE49-F238E27FC236}">
                <a16:creationId xmlns:a16="http://schemas.microsoft.com/office/drawing/2014/main" id="{FBA34260-21DD-4854-AF3D-2E799F161559}"/>
              </a:ext>
            </a:extLst>
          </p:cNvPr>
          <p:cNvSpPr>
            <a:spLocks noGrp="1"/>
          </p:cNvSpPr>
          <p:nvPr>
            <p:ph type="ftr" sz="quarter" idx="11"/>
          </p:nvPr>
        </p:nvSpPr>
        <p:spPr/>
        <p:txBody>
          <a:bodyPr/>
          <a:lstStyle/>
          <a:p>
            <a:r>
              <a:rPr lang="en-US"/>
              <a:t>Buffalo-Pittsburgh Diocese PNCC                                             Rev. Dr. D.L. Seekins</a:t>
            </a:r>
          </a:p>
        </p:txBody>
      </p:sp>
      <p:sp>
        <p:nvSpPr>
          <p:cNvPr id="7" name="Slide Number Placeholder 6">
            <a:extLst>
              <a:ext uri="{FF2B5EF4-FFF2-40B4-BE49-F238E27FC236}">
                <a16:creationId xmlns:a16="http://schemas.microsoft.com/office/drawing/2014/main" id="{F8E01F3A-9A31-4A04-8A27-F6F934489842}"/>
              </a:ext>
            </a:extLst>
          </p:cNvPr>
          <p:cNvSpPr>
            <a:spLocks noGrp="1"/>
          </p:cNvSpPr>
          <p:nvPr>
            <p:ph type="sldNum" sz="quarter" idx="12"/>
          </p:nvPr>
        </p:nvSpPr>
        <p:spPr/>
        <p:txBody>
          <a:bodyPr/>
          <a:lstStyle/>
          <a:p>
            <a:fld id="{13E4AA86-8703-454E-B8CD-5341B2B94ABB}" type="slidenum">
              <a:rPr lang="en-US" smtClean="0"/>
              <a:t>‹#›</a:t>
            </a:fld>
            <a:endParaRPr lang="en-US"/>
          </a:p>
        </p:txBody>
      </p:sp>
    </p:spTree>
    <p:extLst>
      <p:ext uri="{BB962C8B-B14F-4D97-AF65-F5344CB8AC3E}">
        <p14:creationId xmlns:p14="http://schemas.microsoft.com/office/powerpoint/2010/main" val="11977983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AFA39B-66A9-48E7-B3F2-A16BD92E188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59493B8-3C60-482A-926F-52D6EE55984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0F1A813-B807-446A-8F5F-C15B029043F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46B4D08-01D8-4A30-9F56-F388863909B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6C0F3EE-47E8-4652-818B-D85A187F45C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E7DBD70-B514-44B0-ADAB-1E6DC281A594}"/>
              </a:ext>
            </a:extLst>
          </p:cNvPr>
          <p:cNvSpPr>
            <a:spLocks noGrp="1"/>
          </p:cNvSpPr>
          <p:nvPr>
            <p:ph type="dt" sz="half" idx="10"/>
          </p:nvPr>
        </p:nvSpPr>
        <p:spPr/>
        <p:txBody>
          <a:bodyPr/>
          <a:lstStyle/>
          <a:p>
            <a:fld id="{B10C0612-B6FE-441B-9CE0-5E7A165AF571}" type="datetime1">
              <a:rPr lang="en-US" smtClean="0"/>
              <a:t>2/13/2024</a:t>
            </a:fld>
            <a:endParaRPr lang="en-US"/>
          </a:p>
        </p:txBody>
      </p:sp>
      <p:sp>
        <p:nvSpPr>
          <p:cNvPr id="8" name="Footer Placeholder 7">
            <a:extLst>
              <a:ext uri="{FF2B5EF4-FFF2-40B4-BE49-F238E27FC236}">
                <a16:creationId xmlns:a16="http://schemas.microsoft.com/office/drawing/2014/main" id="{35722641-E0E6-4E6F-9F9D-CB3606EE00DA}"/>
              </a:ext>
            </a:extLst>
          </p:cNvPr>
          <p:cNvSpPr>
            <a:spLocks noGrp="1"/>
          </p:cNvSpPr>
          <p:nvPr>
            <p:ph type="ftr" sz="quarter" idx="11"/>
          </p:nvPr>
        </p:nvSpPr>
        <p:spPr/>
        <p:txBody>
          <a:bodyPr/>
          <a:lstStyle/>
          <a:p>
            <a:r>
              <a:rPr lang="en-US"/>
              <a:t>Buffalo-Pittsburgh Diocese PNCC                                             Rev. Dr. D.L. Seekins</a:t>
            </a:r>
          </a:p>
        </p:txBody>
      </p:sp>
      <p:sp>
        <p:nvSpPr>
          <p:cNvPr id="9" name="Slide Number Placeholder 8">
            <a:extLst>
              <a:ext uri="{FF2B5EF4-FFF2-40B4-BE49-F238E27FC236}">
                <a16:creationId xmlns:a16="http://schemas.microsoft.com/office/drawing/2014/main" id="{C7337A57-D2F4-495E-9B79-58E40437469B}"/>
              </a:ext>
            </a:extLst>
          </p:cNvPr>
          <p:cNvSpPr>
            <a:spLocks noGrp="1"/>
          </p:cNvSpPr>
          <p:nvPr>
            <p:ph type="sldNum" sz="quarter" idx="12"/>
          </p:nvPr>
        </p:nvSpPr>
        <p:spPr/>
        <p:txBody>
          <a:bodyPr/>
          <a:lstStyle/>
          <a:p>
            <a:fld id="{13E4AA86-8703-454E-B8CD-5341B2B94ABB}" type="slidenum">
              <a:rPr lang="en-US" smtClean="0"/>
              <a:t>‹#›</a:t>
            </a:fld>
            <a:endParaRPr lang="en-US"/>
          </a:p>
        </p:txBody>
      </p:sp>
    </p:spTree>
    <p:extLst>
      <p:ext uri="{BB962C8B-B14F-4D97-AF65-F5344CB8AC3E}">
        <p14:creationId xmlns:p14="http://schemas.microsoft.com/office/powerpoint/2010/main" val="42803579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4B2F3B-CF18-409B-A151-9EA5F5BBFCA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92BAA4F-A894-4F3B-A745-2C56E801FE0D}"/>
              </a:ext>
            </a:extLst>
          </p:cNvPr>
          <p:cNvSpPr>
            <a:spLocks noGrp="1"/>
          </p:cNvSpPr>
          <p:nvPr>
            <p:ph type="dt" sz="half" idx="10"/>
          </p:nvPr>
        </p:nvSpPr>
        <p:spPr/>
        <p:txBody>
          <a:bodyPr/>
          <a:lstStyle/>
          <a:p>
            <a:fld id="{6E4DD279-7F7E-4439-8032-9638E91E1361}" type="datetime1">
              <a:rPr lang="en-US" smtClean="0"/>
              <a:t>2/13/2024</a:t>
            </a:fld>
            <a:endParaRPr lang="en-US"/>
          </a:p>
        </p:txBody>
      </p:sp>
      <p:sp>
        <p:nvSpPr>
          <p:cNvPr id="4" name="Footer Placeholder 3">
            <a:extLst>
              <a:ext uri="{FF2B5EF4-FFF2-40B4-BE49-F238E27FC236}">
                <a16:creationId xmlns:a16="http://schemas.microsoft.com/office/drawing/2014/main" id="{298E5488-8C32-420E-9570-95E4BDB36393}"/>
              </a:ext>
            </a:extLst>
          </p:cNvPr>
          <p:cNvSpPr>
            <a:spLocks noGrp="1"/>
          </p:cNvSpPr>
          <p:nvPr>
            <p:ph type="ftr" sz="quarter" idx="11"/>
          </p:nvPr>
        </p:nvSpPr>
        <p:spPr/>
        <p:txBody>
          <a:bodyPr/>
          <a:lstStyle/>
          <a:p>
            <a:r>
              <a:rPr lang="en-US"/>
              <a:t>Buffalo-Pittsburgh Diocese PNCC                                             Rev. Dr. D.L. Seekins</a:t>
            </a:r>
          </a:p>
        </p:txBody>
      </p:sp>
      <p:sp>
        <p:nvSpPr>
          <p:cNvPr id="5" name="Slide Number Placeholder 4">
            <a:extLst>
              <a:ext uri="{FF2B5EF4-FFF2-40B4-BE49-F238E27FC236}">
                <a16:creationId xmlns:a16="http://schemas.microsoft.com/office/drawing/2014/main" id="{DACDB9C9-48ED-4973-8261-F3DE080324A6}"/>
              </a:ext>
            </a:extLst>
          </p:cNvPr>
          <p:cNvSpPr>
            <a:spLocks noGrp="1"/>
          </p:cNvSpPr>
          <p:nvPr>
            <p:ph type="sldNum" sz="quarter" idx="12"/>
          </p:nvPr>
        </p:nvSpPr>
        <p:spPr/>
        <p:txBody>
          <a:bodyPr/>
          <a:lstStyle/>
          <a:p>
            <a:fld id="{13E4AA86-8703-454E-B8CD-5341B2B94ABB}" type="slidenum">
              <a:rPr lang="en-US" smtClean="0"/>
              <a:t>‹#›</a:t>
            </a:fld>
            <a:endParaRPr lang="en-US"/>
          </a:p>
        </p:txBody>
      </p:sp>
    </p:spTree>
    <p:extLst>
      <p:ext uri="{BB962C8B-B14F-4D97-AF65-F5344CB8AC3E}">
        <p14:creationId xmlns:p14="http://schemas.microsoft.com/office/powerpoint/2010/main" val="10444034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8F96D9E-4003-4239-94FD-78DA1D45E5B7}"/>
              </a:ext>
            </a:extLst>
          </p:cNvPr>
          <p:cNvSpPr>
            <a:spLocks noGrp="1"/>
          </p:cNvSpPr>
          <p:nvPr>
            <p:ph type="dt" sz="half" idx="10"/>
          </p:nvPr>
        </p:nvSpPr>
        <p:spPr/>
        <p:txBody>
          <a:bodyPr/>
          <a:lstStyle/>
          <a:p>
            <a:fld id="{0FA3D6C2-2B04-4C24-BD28-ABBB7639DF72}" type="datetime1">
              <a:rPr lang="en-US" smtClean="0"/>
              <a:t>2/13/2024</a:t>
            </a:fld>
            <a:endParaRPr lang="en-US"/>
          </a:p>
        </p:txBody>
      </p:sp>
      <p:sp>
        <p:nvSpPr>
          <p:cNvPr id="3" name="Footer Placeholder 2">
            <a:extLst>
              <a:ext uri="{FF2B5EF4-FFF2-40B4-BE49-F238E27FC236}">
                <a16:creationId xmlns:a16="http://schemas.microsoft.com/office/drawing/2014/main" id="{CAC6F9AE-D1CF-4174-A453-15DBEF3CF057}"/>
              </a:ext>
            </a:extLst>
          </p:cNvPr>
          <p:cNvSpPr>
            <a:spLocks noGrp="1"/>
          </p:cNvSpPr>
          <p:nvPr>
            <p:ph type="ftr" sz="quarter" idx="11"/>
          </p:nvPr>
        </p:nvSpPr>
        <p:spPr/>
        <p:txBody>
          <a:bodyPr/>
          <a:lstStyle/>
          <a:p>
            <a:r>
              <a:rPr lang="en-US"/>
              <a:t>Buffalo-Pittsburgh Diocese PNCC                                             Rev. Dr. D.L. Seekins</a:t>
            </a:r>
          </a:p>
        </p:txBody>
      </p:sp>
      <p:sp>
        <p:nvSpPr>
          <p:cNvPr id="4" name="Slide Number Placeholder 3">
            <a:extLst>
              <a:ext uri="{FF2B5EF4-FFF2-40B4-BE49-F238E27FC236}">
                <a16:creationId xmlns:a16="http://schemas.microsoft.com/office/drawing/2014/main" id="{DAB7286D-E23A-4B5F-9F5C-8DA069C32779}"/>
              </a:ext>
            </a:extLst>
          </p:cNvPr>
          <p:cNvSpPr>
            <a:spLocks noGrp="1"/>
          </p:cNvSpPr>
          <p:nvPr>
            <p:ph type="sldNum" sz="quarter" idx="12"/>
          </p:nvPr>
        </p:nvSpPr>
        <p:spPr/>
        <p:txBody>
          <a:bodyPr/>
          <a:lstStyle/>
          <a:p>
            <a:fld id="{13E4AA86-8703-454E-B8CD-5341B2B94ABB}" type="slidenum">
              <a:rPr lang="en-US" smtClean="0"/>
              <a:t>‹#›</a:t>
            </a:fld>
            <a:endParaRPr lang="en-US"/>
          </a:p>
        </p:txBody>
      </p:sp>
    </p:spTree>
    <p:extLst>
      <p:ext uri="{BB962C8B-B14F-4D97-AF65-F5344CB8AC3E}">
        <p14:creationId xmlns:p14="http://schemas.microsoft.com/office/powerpoint/2010/main" val="17396211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CAF3C1-A6DF-405A-9ADD-5022D70BD41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8DC3F0A-BF57-43CC-A8C6-8A8C22915AF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F72858A-D443-44BD-9143-A6B84D40BF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783ACDE-CD55-4B40-9AA3-E7CBA82B5A34}"/>
              </a:ext>
            </a:extLst>
          </p:cNvPr>
          <p:cNvSpPr>
            <a:spLocks noGrp="1"/>
          </p:cNvSpPr>
          <p:nvPr>
            <p:ph type="dt" sz="half" idx="10"/>
          </p:nvPr>
        </p:nvSpPr>
        <p:spPr/>
        <p:txBody>
          <a:bodyPr/>
          <a:lstStyle/>
          <a:p>
            <a:fld id="{B18A72DA-4A3F-4C70-9A66-BC099F298D60}" type="datetime1">
              <a:rPr lang="en-US" smtClean="0"/>
              <a:t>2/13/2024</a:t>
            </a:fld>
            <a:endParaRPr lang="en-US"/>
          </a:p>
        </p:txBody>
      </p:sp>
      <p:sp>
        <p:nvSpPr>
          <p:cNvPr id="6" name="Footer Placeholder 5">
            <a:extLst>
              <a:ext uri="{FF2B5EF4-FFF2-40B4-BE49-F238E27FC236}">
                <a16:creationId xmlns:a16="http://schemas.microsoft.com/office/drawing/2014/main" id="{2C1A72D0-7013-4C1E-BF8F-E205F16D4F32}"/>
              </a:ext>
            </a:extLst>
          </p:cNvPr>
          <p:cNvSpPr>
            <a:spLocks noGrp="1"/>
          </p:cNvSpPr>
          <p:nvPr>
            <p:ph type="ftr" sz="quarter" idx="11"/>
          </p:nvPr>
        </p:nvSpPr>
        <p:spPr/>
        <p:txBody>
          <a:bodyPr/>
          <a:lstStyle/>
          <a:p>
            <a:r>
              <a:rPr lang="en-US"/>
              <a:t>Buffalo-Pittsburgh Diocese PNCC                                             Rev. Dr. D.L. Seekins</a:t>
            </a:r>
          </a:p>
        </p:txBody>
      </p:sp>
      <p:sp>
        <p:nvSpPr>
          <p:cNvPr id="7" name="Slide Number Placeholder 6">
            <a:extLst>
              <a:ext uri="{FF2B5EF4-FFF2-40B4-BE49-F238E27FC236}">
                <a16:creationId xmlns:a16="http://schemas.microsoft.com/office/drawing/2014/main" id="{66794835-061D-4B68-BFFE-1C51D02C5680}"/>
              </a:ext>
            </a:extLst>
          </p:cNvPr>
          <p:cNvSpPr>
            <a:spLocks noGrp="1"/>
          </p:cNvSpPr>
          <p:nvPr>
            <p:ph type="sldNum" sz="quarter" idx="12"/>
          </p:nvPr>
        </p:nvSpPr>
        <p:spPr/>
        <p:txBody>
          <a:bodyPr/>
          <a:lstStyle/>
          <a:p>
            <a:fld id="{13E4AA86-8703-454E-B8CD-5341B2B94ABB}" type="slidenum">
              <a:rPr lang="en-US" smtClean="0"/>
              <a:t>‹#›</a:t>
            </a:fld>
            <a:endParaRPr lang="en-US"/>
          </a:p>
        </p:txBody>
      </p:sp>
    </p:spTree>
    <p:extLst>
      <p:ext uri="{BB962C8B-B14F-4D97-AF65-F5344CB8AC3E}">
        <p14:creationId xmlns:p14="http://schemas.microsoft.com/office/powerpoint/2010/main" val="30590338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1D4C04-3A2D-40AF-8025-B5E8F705E0A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931B555-B31E-4EFE-B1BD-968C4FDD24A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8A841C4-C4F1-4F40-BFEE-8203604AF0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18B015-F0B7-4813-8F91-BA91E26FCE70}"/>
              </a:ext>
            </a:extLst>
          </p:cNvPr>
          <p:cNvSpPr>
            <a:spLocks noGrp="1"/>
          </p:cNvSpPr>
          <p:nvPr>
            <p:ph type="dt" sz="half" idx="10"/>
          </p:nvPr>
        </p:nvSpPr>
        <p:spPr/>
        <p:txBody>
          <a:bodyPr/>
          <a:lstStyle/>
          <a:p>
            <a:fld id="{A1BD6ACC-AEAF-4306-866B-D3E1EA89678A}" type="datetime1">
              <a:rPr lang="en-US" smtClean="0"/>
              <a:t>2/13/2024</a:t>
            </a:fld>
            <a:endParaRPr lang="en-US"/>
          </a:p>
        </p:txBody>
      </p:sp>
      <p:sp>
        <p:nvSpPr>
          <p:cNvPr id="6" name="Footer Placeholder 5">
            <a:extLst>
              <a:ext uri="{FF2B5EF4-FFF2-40B4-BE49-F238E27FC236}">
                <a16:creationId xmlns:a16="http://schemas.microsoft.com/office/drawing/2014/main" id="{C2D7E67B-6715-49C0-BDF9-DC10C659ED56}"/>
              </a:ext>
            </a:extLst>
          </p:cNvPr>
          <p:cNvSpPr>
            <a:spLocks noGrp="1"/>
          </p:cNvSpPr>
          <p:nvPr>
            <p:ph type="ftr" sz="quarter" idx="11"/>
          </p:nvPr>
        </p:nvSpPr>
        <p:spPr/>
        <p:txBody>
          <a:bodyPr/>
          <a:lstStyle/>
          <a:p>
            <a:r>
              <a:rPr lang="en-US"/>
              <a:t>Buffalo-Pittsburgh Diocese PNCC                                             Rev. Dr. D.L. Seekins</a:t>
            </a:r>
          </a:p>
        </p:txBody>
      </p:sp>
      <p:sp>
        <p:nvSpPr>
          <p:cNvPr id="7" name="Slide Number Placeholder 6">
            <a:extLst>
              <a:ext uri="{FF2B5EF4-FFF2-40B4-BE49-F238E27FC236}">
                <a16:creationId xmlns:a16="http://schemas.microsoft.com/office/drawing/2014/main" id="{82921E5C-BE81-4D82-918C-7A9241D7223B}"/>
              </a:ext>
            </a:extLst>
          </p:cNvPr>
          <p:cNvSpPr>
            <a:spLocks noGrp="1"/>
          </p:cNvSpPr>
          <p:nvPr>
            <p:ph type="sldNum" sz="quarter" idx="12"/>
          </p:nvPr>
        </p:nvSpPr>
        <p:spPr/>
        <p:txBody>
          <a:bodyPr/>
          <a:lstStyle/>
          <a:p>
            <a:fld id="{13E4AA86-8703-454E-B8CD-5341B2B94ABB}" type="slidenum">
              <a:rPr lang="en-US" smtClean="0"/>
              <a:t>‹#›</a:t>
            </a:fld>
            <a:endParaRPr lang="en-US"/>
          </a:p>
        </p:txBody>
      </p:sp>
    </p:spTree>
    <p:extLst>
      <p:ext uri="{BB962C8B-B14F-4D97-AF65-F5344CB8AC3E}">
        <p14:creationId xmlns:p14="http://schemas.microsoft.com/office/powerpoint/2010/main" val="27111611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2000"/>
            <a:lum/>
          </a:blip>
          <a:srcRect/>
          <a:stretch>
            <a:fillRect l="18000" t="6000" r="18000" b="15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A155074-232E-4D59-91CE-CB5FA8E32E5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6CFCC30-D3F6-4033-8027-4902BB71931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F17078-5E7A-41A6-A183-2374EC9FE04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8164A0-AF6C-4AE9-BCE1-D60AC03EE50E}" type="datetime1">
              <a:rPr lang="en-US" smtClean="0"/>
              <a:t>2/13/2024</a:t>
            </a:fld>
            <a:endParaRPr lang="en-US"/>
          </a:p>
        </p:txBody>
      </p:sp>
      <p:sp>
        <p:nvSpPr>
          <p:cNvPr id="5" name="Footer Placeholder 4">
            <a:extLst>
              <a:ext uri="{FF2B5EF4-FFF2-40B4-BE49-F238E27FC236}">
                <a16:creationId xmlns:a16="http://schemas.microsoft.com/office/drawing/2014/main" id="{4420054D-91D1-4B02-81F7-B8777548269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Buffalo-Pittsburgh Diocese PNCC                                             Rev. Dr. D.L. Seekins</a:t>
            </a:r>
          </a:p>
        </p:txBody>
      </p:sp>
      <p:sp>
        <p:nvSpPr>
          <p:cNvPr id="6" name="Slide Number Placeholder 5">
            <a:extLst>
              <a:ext uri="{FF2B5EF4-FFF2-40B4-BE49-F238E27FC236}">
                <a16:creationId xmlns:a16="http://schemas.microsoft.com/office/drawing/2014/main" id="{4D45EABC-168E-49FD-8E1A-21385E1744B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E4AA86-8703-454E-B8CD-5341B2B94ABB}" type="slidenum">
              <a:rPr lang="en-US" smtClean="0"/>
              <a:t>‹#›</a:t>
            </a:fld>
            <a:endParaRPr lang="en-US"/>
          </a:p>
        </p:txBody>
      </p:sp>
    </p:spTree>
    <p:extLst>
      <p:ext uri="{BB962C8B-B14F-4D97-AF65-F5344CB8AC3E}">
        <p14:creationId xmlns:p14="http://schemas.microsoft.com/office/powerpoint/2010/main" val="3413649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5E6B3632-31A7-4B9A-9B3B-DAADD1D372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12C9F5B-AB1A-42D7-8E1D-DC05C2A228FF}"/>
              </a:ext>
            </a:extLst>
          </p:cNvPr>
          <p:cNvSpPr>
            <a:spLocks noGrp="1"/>
          </p:cNvSpPr>
          <p:nvPr>
            <p:ph type="ctrTitle"/>
          </p:nvPr>
        </p:nvSpPr>
        <p:spPr>
          <a:xfrm>
            <a:off x="832514" y="640081"/>
            <a:ext cx="10753356" cy="5489009"/>
          </a:xfrm>
        </p:spPr>
        <p:txBody>
          <a:bodyPr vert="horz" lIns="91440" tIns="45720" rIns="91440" bIns="45720" rtlCol="0" anchor="ctr">
            <a:normAutofit/>
          </a:bodyPr>
          <a:lstStyle/>
          <a:p>
            <a:r>
              <a:rPr lang="en-US" kern="1200" dirty="0">
                <a:solidFill>
                  <a:schemeClr val="tx1"/>
                </a:solidFill>
                <a:latin typeface="Times New Roman" panose="02020603050405020304" pitchFamily="18" charset="0"/>
                <a:cs typeface="Times New Roman" panose="02020603050405020304" pitchFamily="18" charset="0"/>
              </a:rPr>
              <a:t>Bible Study </a:t>
            </a:r>
            <a:br>
              <a:rPr lang="en-US" kern="1200" dirty="0">
                <a:solidFill>
                  <a:schemeClr val="tx1"/>
                </a:solidFill>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Class 7 - Deuteronomy</a:t>
            </a:r>
            <a:br>
              <a:rPr lang="en-US" kern="1200" dirty="0">
                <a:solidFill>
                  <a:schemeClr val="tx1"/>
                </a:solidFill>
                <a:latin typeface="Times New Roman" panose="02020603050405020304" pitchFamily="18" charset="0"/>
                <a:cs typeface="Times New Roman" panose="02020603050405020304" pitchFamily="18" charset="0"/>
              </a:rPr>
            </a:br>
            <a:br>
              <a:rPr lang="en-US" kern="1200" dirty="0">
                <a:solidFill>
                  <a:schemeClr val="tx1"/>
                </a:solidFill>
                <a:latin typeface="Times New Roman" panose="02020603050405020304" pitchFamily="18" charset="0"/>
                <a:cs typeface="Times New Roman" panose="02020603050405020304" pitchFamily="18" charset="0"/>
              </a:rPr>
            </a:br>
            <a:r>
              <a:rPr lang="en-US" sz="4400" kern="1200" dirty="0">
                <a:solidFill>
                  <a:schemeClr val="tx1"/>
                </a:solidFill>
                <a:latin typeface="Times New Roman" panose="02020603050405020304" pitchFamily="18" charset="0"/>
                <a:cs typeface="Times New Roman" panose="02020603050405020304" pitchFamily="18" charset="0"/>
              </a:rPr>
              <a:t>Old Testament</a:t>
            </a:r>
          </a:p>
        </p:txBody>
      </p:sp>
      <p:sp>
        <p:nvSpPr>
          <p:cNvPr id="4" name="Footer Placeholder 3">
            <a:extLst>
              <a:ext uri="{FF2B5EF4-FFF2-40B4-BE49-F238E27FC236}">
                <a16:creationId xmlns:a16="http://schemas.microsoft.com/office/drawing/2014/main" id="{851679CF-9515-49CC-B573-A3869597F475}"/>
              </a:ext>
            </a:extLst>
          </p:cNvPr>
          <p:cNvSpPr>
            <a:spLocks noGrp="1"/>
          </p:cNvSpPr>
          <p:nvPr>
            <p:ph type="ftr" sz="quarter" idx="11"/>
          </p:nvPr>
        </p:nvSpPr>
        <p:spPr>
          <a:xfrm>
            <a:off x="643466" y="6356350"/>
            <a:ext cx="8677955" cy="365125"/>
          </a:xfrm>
        </p:spPr>
        <p:txBody>
          <a:bodyPr vert="horz" lIns="91440" tIns="45720" rIns="91440" bIns="45720" rtlCol="0" anchor="ctr">
            <a:normAutofit/>
          </a:bodyPr>
          <a:lstStyle/>
          <a:p>
            <a:pPr algn="l">
              <a:lnSpc>
                <a:spcPct val="90000"/>
              </a:lnSpc>
              <a:spcAft>
                <a:spcPts val="600"/>
              </a:spcAft>
            </a:pPr>
            <a:r>
              <a:rPr lang="en-US" sz="1400" kern="1200" dirty="0">
                <a:solidFill>
                  <a:schemeClr val="tx1">
                    <a:tint val="75000"/>
                  </a:schemeClr>
                </a:solidFill>
                <a:latin typeface="Times New Roman" panose="02020603050405020304" pitchFamily="18" charset="0"/>
                <a:cs typeface="Times New Roman" panose="02020603050405020304" pitchFamily="18" charset="0"/>
              </a:rPr>
              <a:t>Buffalo-Pittsburgh Diocese PNCC</a:t>
            </a:r>
            <a:r>
              <a:rPr lang="en-US" sz="900" kern="1200" dirty="0">
                <a:solidFill>
                  <a:schemeClr val="tx1">
                    <a:tint val="75000"/>
                  </a:schemeClr>
                </a:solidFill>
                <a:latin typeface="+mn-lt"/>
                <a:ea typeface="+mn-ea"/>
                <a:cs typeface="+mn-cs"/>
              </a:rPr>
              <a:t>                                                                                      </a:t>
            </a:r>
            <a:r>
              <a:rPr lang="en-US" sz="1400" kern="1200" dirty="0">
                <a:solidFill>
                  <a:schemeClr val="tx1">
                    <a:tint val="75000"/>
                  </a:schemeClr>
                </a:solidFill>
                <a:latin typeface="Times New Roman" panose="02020603050405020304" pitchFamily="18" charset="0"/>
                <a:cs typeface="Times New Roman" panose="02020603050405020304" pitchFamily="18" charset="0"/>
              </a:rPr>
              <a:t>Rev. Dr. D.L. Seekins</a:t>
            </a:r>
          </a:p>
        </p:txBody>
      </p:sp>
      <p:sp>
        <p:nvSpPr>
          <p:cNvPr id="5" name="Slide Number Placeholder 4">
            <a:extLst>
              <a:ext uri="{FF2B5EF4-FFF2-40B4-BE49-F238E27FC236}">
                <a16:creationId xmlns:a16="http://schemas.microsoft.com/office/drawing/2014/main" id="{8F35D8D5-7CBF-4B13-A943-E557497D2208}"/>
              </a:ext>
            </a:extLst>
          </p:cNvPr>
          <p:cNvSpPr>
            <a:spLocks noGrp="1"/>
          </p:cNvSpPr>
          <p:nvPr>
            <p:ph type="sldNum" sz="quarter" idx="12"/>
          </p:nvPr>
        </p:nvSpPr>
        <p:spPr>
          <a:xfrm>
            <a:off x="10617958" y="6356350"/>
            <a:ext cx="967910" cy="365125"/>
          </a:xfrm>
        </p:spPr>
        <p:txBody>
          <a:bodyPr vert="horz" lIns="91440" tIns="45720" rIns="91440" bIns="45720" rtlCol="0" anchor="ctr">
            <a:normAutofit/>
          </a:bodyPr>
          <a:lstStyle/>
          <a:p>
            <a:pPr>
              <a:spcAft>
                <a:spcPts val="600"/>
              </a:spcAft>
            </a:pPr>
            <a:fld id="{13E4AA86-8703-454E-B8CD-5341B2B94ABB}" type="slidenum">
              <a:rPr lang="en-US" smtClean="0"/>
              <a:pPr>
                <a:spcAft>
                  <a:spcPts val="600"/>
                </a:spcAft>
              </a:pPr>
              <a:t>1</a:t>
            </a:fld>
            <a:endParaRPr lang="en-US"/>
          </a:p>
        </p:txBody>
      </p:sp>
      <p:pic>
        <p:nvPicPr>
          <p:cNvPr id="6" name="Picture 5">
            <a:extLst>
              <a:ext uri="{FF2B5EF4-FFF2-40B4-BE49-F238E27FC236}">
                <a16:creationId xmlns:a16="http://schemas.microsoft.com/office/drawing/2014/main" id="{CC61F786-D41E-4B30-B20E-4E630719356E}"/>
              </a:ext>
            </a:extLst>
          </p:cNvPr>
          <p:cNvPicPr>
            <a:picLocks noChangeAspect="1"/>
          </p:cNvPicPr>
          <p:nvPr/>
        </p:nvPicPr>
        <p:blipFill>
          <a:blip r:embed="rId2"/>
          <a:stretch>
            <a:fillRect/>
          </a:stretch>
        </p:blipFill>
        <p:spPr>
          <a:xfrm>
            <a:off x="8136329" y="5130666"/>
            <a:ext cx="1714500" cy="962025"/>
          </a:xfrm>
          <a:prstGeom prst="rect">
            <a:avLst/>
          </a:prstGeom>
        </p:spPr>
      </p:pic>
      <p:pic>
        <p:nvPicPr>
          <p:cNvPr id="7" name="Picture 6">
            <a:extLst>
              <a:ext uri="{FF2B5EF4-FFF2-40B4-BE49-F238E27FC236}">
                <a16:creationId xmlns:a16="http://schemas.microsoft.com/office/drawing/2014/main" id="{3E3AFA17-95DB-46BB-8EB7-1469A4295A03}"/>
              </a:ext>
            </a:extLst>
          </p:cNvPr>
          <p:cNvPicPr>
            <a:picLocks noChangeAspect="1"/>
          </p:cNvPicPr>
          <p:nvPr/>
        </p:nvPicPr>
        <p:blipFill>
          <a:blip r:embed="rId2"/>
          <a:stretch>
            <a:fillRect/>
          </a:stretch>
        </p:blipFill>
        <p:spPr>
          <a:xfrm>
            <a:off x="2507426" y="5048126"/>
            <a:ext cx="1714500" cy="962025"/>
          </a:xfrm>
          <a:prstGeom prst="rect">
            <a:avLst/>
          </a:prstGeom>
        </p:spPr>
      </p:pic>
    </p:spTree>
    <p:extLst>
      <p:ext uri="{BB962C8B-B14F-4D97-AF65-F5344CB8AC3E}">
        <p14:creationId xmlns:p14="http://schemas.microsoft.com/office/powerpoint/2010/main" val="8503131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56FEBB-454B-B988-D499-8C24E422B7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E172AC-22C6-C6D2-4F77-105A8AA6C572}"/>
              </a:ext>
            </a:extLst>
          </p:cNvPr>
          <p:cNvSpPr>
            <a:spLocks noGrp="1"/>
          </p:cNvSpPr>
          <p:nvPr>
            <p:ph type="title"/>
          </p:nvPr>
        </p:nvSpPr>
        <p:spPr>
          <a:xfrm>
            <a:off x="838200" y="365125"/>
            <a:ext cx="10515600" cy="1086485"/>
          </a:xfrm>
        </p:spPr>
        <p:txBody>
          <a:bodyPr/>
          <a:lstStyle/>
          <a:p>
            <a:pPr algn="ctr"/>
            <a:r>
              <a:rPr lang="en-US" dirty="0">
                <a:latin typeface="Times New Roman" panose="02020603050405020304" pitchFamily="18" charset="0"/>
                <a:cs typeface="Times New Roman" panose="02020603050405020304" pitchFamily="18" charset="0"/>
              </a:rPr>
              <a:t>Bible Study – Class 7  </a:t>
            </a:r>
          </a:p>
        </p:txBody>
      </p:sp>
      <p:sp>
        <p:nvSpPr>
          <p:cNvPr id="5" name="Footer Placeholder 4">
            <a:extLst>
              <a:ext uri="{FF2B5EF4-FFF2-40B4-BE49-F238E27FC236}">
                <a16:creationId xmlns:a16="http://schemas.microsoft.com/office/drawing/2014/main" id="{C47AC7A5-15B1-2FD6-F5A8-D8C709361E68}"/>
              </a:ext>
            </a:extLst>
          </p:cNvPr>
          <p:cNvSpPr>
            <a:spLocks noGrp="1"/>
          </p:cNvSpPr>
          <p:nvPr>
            <p:ph type="ftr" sz="quarter" idx="11"/>
          </p:nvPr>
        </p:nvSpPr>
        <p:spPr>
          <a:xfrm>
            <a:off x="838200" y="6356350"/>
            <a:ext cx="9803130" cy="365125"/>
          </a:xfrm>
        </p:spPr>
        <p:txBody>
          <a:bodyPr/>
          <a:lstStyle/>
          <a:p>
            <a:pPr algn="l"/>
            <a:r>
              <a:rPr lang="en-US" dirty="0"/>
              <a:t>Buffalo-Pittsburgh Diocese PNCC                                             Rev. Dr. D.L. Seekins</a:t>
            </a:r>
          </a:p>
        </p:txBody>
      </p:sp>
      <p:sp>
        <p:nvSpPr>
          <p:cNvPr id="6" name="Slide Number Placeholder 5">
            <a:extLst>
              <a:ext uri="{FF2B5EF4-FFF2-40B4-BE49-F238E27FC236}">
                <a16:creationId xmlns:a16="http://schemas.microsoft.com/office/drawing/2014/main" id="{ED336332-3A72-AFF6-1AE0-57609CDFF380}"/>
              </a:ext>
            </a:extLst>
          </p:cNvPr>
          <p:cNvSpPr>
            <a:spLocks noGrp="1"/>
          </p:cNvSpPr>
          <p:nvPr>
            <p:ph type="sldNum" sz="quarter" idx="12"/>
          </p:nvPr>
        </p:nvSpPr>
        <p:spPr/>
        <p:txBody>
          <a:bodyPr/>
          <a:lstStyle/>
          <a:p>
            <a:fld id="{13E4AA86-8703-454E-B8CD-5341B2B94ABB}" type="slidenum">
              <a:rPr lang="en-US" smtClean="0"/>
              <a:t>10</a:t>
            </a:fld>
            <a:endParaRPr lang="en-US"/>
          </a:p>
        </p:txBody>
      </p:sp>
      <p:sp>
        <p:nvSpPr>
          <p:cNvPr id="7" name="Content Placeholder 6">
            <a:extLst>
              <a:ext uri="{FF2B5EF4-FFF2-40B4-BE49-F238E27FC236}">
                <a16:creationId xmlns:a16="http://schemas.microsoft.com/office/drawing/2014/main" id="{CE61C67C-F88F-BAA7-3BEF-8DF372A32434}"/>
              </a:ext>
            </a:extLst>
          </p:cNvPr>
          <p:cNvSpPr>
            <a:spLocks noGrp="1"/>
          </p:cNvSpPr>
          <p:nvPr>
            <p:ph idx="1"/>
          </p:nvPr>
        </p:nvSpPr>
        <p:spPr>
          <a:xfrm>
            <a:off x="838200" y="1340827"/>
            <a:ext cx="10515600" cy="4931019"/>
          </a:xfrm>
        </p:spPr>
        <p:txBody>
          <a:bodyPr>
            <a:normAutofit fontScale="85000" lnSpcReduction="10000"/>
          </a:bodyPr>
          <a:lstStyle/>
          <a:p>
            <a:pPr marL="0" indent="0">
              <a:lnSpc>
                <a:spcPct val="150000"/>
              </a:lnSpc>
              <a:buNone/>
            </a:pPr>
            <a:r>
              <a:rPr lang="en-US" sz="2800" u="none" strike="noStrike" dirty="0">
                <a:effectLst/>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Old Testament</a:t>
            </a:r>
            <a:r>
              <a:rPr lang="en-US" sz="2800" u="none" strike="noStrike" dirty="0">
                <a:effectLst/>
                <a:latin typeface="Times New Roman" panose="02020603050405020304" pitchFamily="18" charset="0"/>
                <a:cs typeface="Times New Roman" panose="02020603050405020304" pitchFamily="18" charset="0"/>
              </a:rPr>
              <a:t>: </a:t>
            </a:r>
            <a:r>
              <a:rPr lang="en-US" sz="2800" b="0" i="0" dirty="0">
                <a:solidFill>
                  <a:srgbClr val="4D5156"/>
                </a:solidFill>
                <a:effectLst/>
                <a:latin typeface="Times New Roman" panose="02020603050405020304" pitchFamily="18" charset="0"/>
                <a:cs typeface="Times New Roman" panose="02020603050405020304" pitchFamily="18" charset="0"/>
              </a:rPr>
              <a:t> </a:t>
            </a:r>
            <a:r>
              <a:rPr lang="en-US" sz="1800" b="1" u="none" strike="noStrike" dirty="0">
                <a:effectLst/>
                <a:latin typeface="Times New Roman" panose="02020603050405020304" pitchFamily="18" charset="0"/>
                <a:cs typeface="Times New Roman" panose="02020603050405020304" pitchFamily="18" charset="0"/>
              </a:rPr>
              <a:t>Torah (Pentateuch)</a:t>
            </a:r>
            <a:endParaRPr lang="en-US" sz="1800" u="none" strike="noStrike" dirty="0">
              <a:effectLst/>
              <a:latin typeface="Times New Roman" panose="02020603050405020304" pitchFamily="18" charset="0"/>
              <a:cs typeface="Times New Roman" panose="02020603050405020304" pitchFamily="18" charset="0"/>
            </a:endParaRPr>
          </a:p>
          <a:p>
            <a:pPr marL="0" marR="0" indent="0">
              <a:lnSpc>
                <a:spcPct val="107000"/>
              </a:lnSpc>
              <a:spcBef>
                <a:spcPts val="0"/>
              </a:spcBef>
              <a:spcAft>
                <a:spcPts val="800"/>
              </a:spcAft>
              <a:buNone/>
            </a:pPr>
            <a:r>
              <a:rPr lang="en-US" sz="2100" b="1" kern="100" dirty="0">
                <a:effectLst/>
                <a:latin typeface="Times New Roman" panose="02020603050405020304" pitchFamily="18" charset="0"/>
                <a:ea typeface="Calibri" panose="020F0502020204030204" pitchFamily="34" charset="0"/>
                <a:cs typeface="Times New Roman" panose="02020603050405020304" pitchFamily="18" charset="0"/>
              </a:rPr>
              <a:t>Deuteronomy </a:t>
            </a:r>
            <a:r>
              <a:rPr lang="en-US" sz="2200" b="1" kern="100" dirty="0">
                <a:effectLst/>
                <a:latin typeface="Times New Roman" panose="02020603050405020304" pitchFamily="18" charset="0"/>
                <a:ea typeface="Calibri" panose="020F0502020204030204" pitchFamily="34" charset="0"/>
                <a:cs typeface="Times New Roman" panose="02020603050405020304" pitchFamily="18" charset="0"/>
              </a:rPr>
              <a:t>The LORD Is God </a:t>
            </a:r>
          </a:p>
          <a:p>
            <a:pPr marL="0" marR="0" indent="0">
              <a:lnSpc>
                <a:spcPct val="150000"/>
              </a:lnSpc>
              <a:spcBef>
                <a:spcPts val="0"/>
              </a:spcBef>
              <a:spcAft>
                <a:spcPts val="800"/>
              </a:spcAft>
              <a:buNone/>
            </a:pPr>
            <a:r>
              <a:rPr lang="en-US" sz="1700" kern="100" dirty="0">
                <a:effectLst/>
                <a:latin typeface="Times New Roman" panose="02020603050405020304" pitchFamily="18" charset="0"/>
                <a:ea typeface="Calibri" panose="020F0502020204030204" pitchFamily="34" charset="0"/>
                <a:cs typeface="Times New Roman" panose="02020603050405020304" pitchFamily="18" charset="0"/>
              </a:rPr>
              <a:t>4:32</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 Ask now about the former days, long before your time, from the day God created human beings on the earth; ask from one end of the heavens to the other. Has anything so great as this ever happened, or has anything like it ever been heard of? </a:t>
            </a:r>
            <a:r>
              <a:rPr lang="en-US" sz="1700" kern="100" dirty="0">
                <a:effectLst/>
                <a:latin typeface="Times New Roman" panose="02020603050405020304" pitchFamily="18" charset="0"/>
                <a:ea typeface="Calibri" panose="020F0502020204030204" pitchFamily="34" charset="0"/>
                <a:cs typeface="Times New Roman" panose="02020603050405020304" pitchFamily="18" charset="0"/>
              </a:rPr>
              <a:t>33</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 Has any other people heard the voice of God speaking out of fire, as you have, and lived? </a:t>
            </a:r>
            <a:r>
              <a:rPr lang="en-US" sz="1700" kern="100" dirty="0">
                <a:effectLst/>
                <a:latin typeface="Times New Roman" panose="02020603050405020304" pitchFamily="18" charset="0"/>
                <a:ea typeface="Calibri" panose="020F0502020204030204" pitchFamily="34" charset="0"/>
                <a:cs typeface="Times New Roman" panose="02020603050405020304" pitchFamily="18" charset="0"/>
              </a:rPr>
              <a:t>34</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 Has any god ever tried to take for himself one nation out of another nation, by </a:t>
            </a:r>
            <a:r>
              <a:rPr lang="en-US" sz="2200" kern="100" dirty="0" err="1">
                <a:effectLst/>
                <a:latin typeface="Times New Roman" panose="02020603050405020304" pitchFamily="18" charset="0"/>
                <a:ea typeface="Calibri" panose="020F0502020204030204" pitchFamily="34" charset="0"/>
                <a:cs typeface="Times New Roman" panose="02020603050405020304" pitchFamily="18" charset="0"/>
              </a:rPr>
              <a:t>testings</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 by signs and wonders, by war, by a mighty hand and an outstretched arm, or by great and awesome deeds, like all the things the LORD your God did for you in Egypt before your very eyes? </a:t>
            </a:r>
            <a:r>
              <a:rPr lang="en-US" sz="1900" kern="100" dirty="0">
                <a:effectLst/>
                <a:latin typeface="Times New Roman" panose="02020603050405020304" pitchFamily="18" charset="0"/>
                <a:ea typeface="Calibri" panose="020F0502020204030204" pitchFamily="34" charset="0"/>
                <a:cs typeface="Times New Roman" panose="02020603050405020304" pitchFamily="18" charset="0"/>
              </a:rPr>
              <a:t>35</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 You were shown these things so that you might know that the LORD is God; besides him there is no other.</a:t>
            </a:r>
          </a:p>
          <a:p>
            <a:pPr marL="0" marR="0" indent="0">
              <a:lnSpc>
                <a:spcPct val="150000"/>
              </a:lnSpc>
              <a:spcBef>
                <a:spcPts val="0"/>
              </a:spcBef>
              <a:spcAft>
                <a:spcPts val="800"/>
              </a:spcAft>
              <a:buNone/>
            </a:pPr>
            <a:endParaRPr lang="en-US" sz="22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50000"/>
              </a:lnSpc>
              <a:spcBef>
                <a:spcPts val="0"/>
              </a:spcBef>
              <a:spcAft>
                <a:spcPts val="800"/>
              </a:spcAft>
              <a:buNone/>
            </a:pPr>
            <a:r>
              <a:rPr lang="en-US" sz="1300" i="1" kern="100" dirty="0">
                <a:latin typeface="Times New Roman" panose="02020603050405020304" pitchFamily="18" charset="0"/>
                <a:ea typeface="Calibri" panose="020F0502020204030204" pitchFamily="34" charset="0"/>
                <a:cs typeface="Times New Roman" panose="02020603050405020304" pitchFamily="18" charset="0"/>
              </a:rPr>
              <a:t>Zondervan,. NIV, Kids' Visual Study Bible, Full Color Interior: Explore the Story of the Bible---People, Places, and History (p. 655). </a:t>
            </a:r>
            <a:r>
              <a:rPr lang="en-US" sz="1300" i="1" kern="100" dirty="0" err="1">
                <a:latin typeface="Times New Roman" panose="02020603050405020304" pitchFamily="18" charset="0"/>
                <a:ea typeface="Calibri" panose="020F0502020204030204" pitchFamily="34" charset="0"/>
                <a:cs typeface="Times New Roman" panose="02020603050405020304" pitchFamily="18" charset="0"/>
              </a:rPr>
              <a:t>Zonderkidz</a:t>
            </a:r>
            <a:r>
              <a:rPr lang="en-US" sz="1300" i="1" kern="100" dirty="0">
                <a:latin typeface="Times New Roman" panose="02020603050405020304" pitchFamily="18" charset="0"/>
                <a:ea typeface="Calibri" panose="020F0502020204030204" pitchFamily="34" charset="0"/>
                <a:cs typeface="Times New Roman" panose="02020603050405020304" pitchFamily="18" charset="0"/>
              </a:rPr>
              <a:t>. Kindle Edition. </a:t>
            </a:r>
          </a:p>
        </p:txBody>
      </p:sp>
    </p:spTree>
    <p:extLst>
      <p:ext uri="{BB962C8B-B14F-4D97-AF65-F5344CB8AC3E}">
        <p14:creationId xmlns:p14="http://schemas.microsoft.com/office/powerpoint/2010/main" val="41037990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42417A-D25B-B9D1-67CC-AA5D27BE52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5A575D-40E6-9E96-A5B3-4567BEFBA4F0}"/>
              </a:ext>
            </a:extLst>
          </p:cNvPr>
          <p:cNvSpPr>
            <a:spLocks noGrp="1"/>
          </p:cNvSpPr>
          <p:nvPr>
            <p:ph type="title"/>
          </p:nvPr>
        </p:nvSpPr>
        <p:spPr>
          <a:xfrm>
            <a:off x="838200" y="365125"/>
            <a:ext cx="10515600" cy="1086485"/>
          </a:xfrm>
        </p:spPr>
        <p:txBody>
          <a:bodyPr/>
          <a:lstStyle/>
          <a:p>
            <a:pPr algn="ctr"/>
            <a:r>
              <a:rPr lang="en-US" dirty="0">
                <a:latin typeface="Times New Roman" panose="02020603050405020304" pitchFamily="18" charset="0"/>
                <a:cs typeface="Times New Roman" panose="02020603050405020304" pitchFamily="18" charset="0"/>
              </a:rPr>
              <a:t>Bible Study – Class 7  </a:t>
            </a:r>
          </a:p>
        </p:txBody>
      </p:sp>
      <p:sp>
        <p:nvSpPr>
          <p:cNvPr id="5" name="Footer Placeholder 4">
            <a:extLst>
              <a:ext uri="{FF2B5EF4-FFF2-40B4-BE49-F238E27FC236}">
                <a16:creationId xmlns:a16="http://schemas.microsoft.com/office/drawing/2014/main" id="{A99E4F8D-1F2E-3D25-4429-062D4B3C579F}"/>
              </a:ext>
            </a:extLst>
          </p:cNvPr>
          <p:cNvSpPr>
            <a:spLocks noGrp="1"/>
          </p:cNvSpPr>
          <p:nvPr>
            <p:ph type="ftr" sz="quarter" idx="11"/>
          </p:nvPr>
        </p:nvSpPr>
        <p:spPr>
          <a:xfrm>
            <a:off x="838200" y="6356350"/>
            <a:ext cx="9803130" cy="365125"/>
          </a:xfrm>
        </p:spPr>
        <p:txBody>
          <a:bodyPr/>
          <a:lstStyle/>
          <a:p>
            <a:pPr algn="l"/>
            <a:r>
              <a:rPr lang="en-US" dirty="0"/>
              <a:t>Buffalo-Pittsburgh Diocese PNCC                                             Rev. Dr. D.L. Seekins</a:t>
            </a:r>
          </a:p>
        </p:txBody>
      </p:sp>
      <p:sp>
        <p:nvSpPr>
          <p:cNvPr id="6" name="Slide Number Placeholder 5">
            <a:extLst>
              <a:ext uri="{FF2B5EF4-FFF2-40B4-BE49-F238E27FC236}">
                <a16:creationId xmlns:a16="http://schemas.microsoft.com/office/drawing/2014/main" id="{77139EAC-966B-B794-DC0F-A288CF6CECA8}"/>
              </a:ext>
            </a:extLst>
          </p:cNvPr>
          <p:cNvSpPr>
            <a:spLocks noGrp="1"/>
          </p:cNvSpPr>
          <p:nvPr>
            <p:ph type="sldNum" sz="quarter" idx="12"/>
          </p:nvPr>
        </p:nvSpPr>
        <p:spPr/>
        <p:txBody>
          <a:bodyPr/>
          <a:lstStyle/>
          <a:p>
            <a:fld id="{13E4AA86-8703-454E-B8CD-5341B2B94ABB}" type="slidenum">
              <a:rPr lang="en-US" smtClean="0"/>
              <a:t>11</a:t>
            </a:fld>
            <a:endParaRPr lang="en-US"/>
          </a:p>
        </p:txBody>
      </p:sp>
      <p:sp>
        <p:nvSpPr>
          <p:cNvPr id="7" name="Content Placeholder 6">
            <a:extLst>
              <a:ext uri="{FF2B5EF4-FFF2-40B4-BE49-F238E27FC236}">
                <a16:creationId xmlns:a16="http://schemas.microsoft.com/office/drawing/2014/main" id="{1017DC6C-A9F4-B8CA-5BA9-8388011F4082}"/>
              </a:ext>
            </a:extLst>
          </p:cNvPr>
          <p:cNvSpPr>
            <a:spLocks noGrp="1"/>
          </p:cNvSpPr>
          <p:nvPr>
            <p:ph idx="1"/>
          </p:nvPr>
        </p:nvSpPr>
        <p:spPr>
          <a:xfrm>
            <a:off x="838200" y="1340827"/>
            <a:ext cx="10515600" cy="4931019"/>
          </a:xfrm>
        </p:spPr>
        <p:txBody>
          <a:bodyPr>
            <a:normAutofit lnSpcReduction="10000"/>
          </a:bodyPr>
          <a:lstStyle/>
          <a:p>
            <a:pPr marL="0" indent="0">
              <a:lnSpc>
                <a:spcPct val="150000"/>
              </a:lnSpc>
              <a:buNone/>
            </a:pPr>
            <a:r>
              <a:rPr lang="en-US" sz="2800" u="none" strike="noStrike" dirty="0">
                <a:effectLst/>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Old Testament</a:t>
            </a:r>
            <a:r>
              <a:rPr lang="en-US" sz="2800" u="none" strike="noStrike" dirty="0">
                <a:effectLst/>
                <a:latin typeface="Times New Roman" panose="02020603050405020304" pitchFamily="18" charset="0"/>
                <a:cs typeface="Times New Roman" panose="02020603050405020304" pitchFamily="18" charset="0"/>
              </a:rPr>
              <a:t>: </a:t>
            </a:r>
            <a:r>
              <a:rPr lang="en-US" sz="2800" b="0" i="0" dirty="0">
                <a:solidFill>
                  <a:srgbClr val="4D5156"/>
                </a:solidFill>
                <a:effectLst/>
                <a:latin typeface="Times New Roman" panose="02020603050405020304" pitchFamily="18" charset="0"/>
                <a:cs typeface="Times New Roman" panose="02020603050405020304" pitchFamily="18" charset="0"/>
              </a:rPr>
              <a:t> </a:t>
            </a:r>
            <a:r>
              <a:rPr lang="en-US" sz="1800" b="1" u="none" strike="noStrike" dirty="0">
                <a:effectLst/>
                <a:latin typeface="Times New Roman" panose="02020603050405020304" pitchFamily="18" charset="0"/>
                <a:cs typeface="Times New Roman" panose="02020603050405020304" pitchFamily="18" charset="0"/>
              </a:rPr>
              <a:t>Torah (Pentateuch)</a:t>
            </a:r>
            <a:endParaRPr lang="en-US" sz="1800" u="none" strike="noStrike" dirty="0">
              <a:effectLst/>
              <a:latin typeface="Times New Roman" panose="02020603050405020304" pitchFamily="18" charset="0"/>
              <a:cs typeface="Times New Roman" panose="02020603050405020304" pitchFamily="18" charset="0"/>
            </a:endParaRPr>
          </a:p>
          <a:p>
            <a:pPr marL="0" marR="0" indent="0">
              <a:lnSpc>
                <a:spcPct val="107000"/>
              </a:lnSpc>
              <a:spcBef>
                <a:spcPts val="0"/>
              </a:spcBef>
              <a:spcAft>
                <a:spcPts val="800"/>
              </a:spcAft>
              <a:buNone/>
            </a:pPr>
            <a:r>
              <a:rPr lang="en-US" sz="2100" b="1" kern="100" dirty="0">
                <a:effectLst/>
                <a:latin typeface="Times New Roman" panose="02020603050405020304" pitchFamily="18" charset="0"/>
                <a:ea typeface="Calibri" panose="020F0502020204030204" pitchFamily="34" charset="0"/>
                <a:cs typeface="Times New Roman" panose="02020603050405020304" pitchFamily="18" charset="0"/>
              </a:rPr>
              <a:t>Deuteronomy </a:t>
            </a:r>
            <a:r>
              <a:rPr lang="en-US" sz="2200" b="1" kern="100" dirty="0">
                <a:effectLst/>
                <a:latin typeface="Times New Roman" panose="02020603050405020304" pitchFamily="18" charset="0"/>
                <a:ea typeface="Calibri" panose="020F0502020204030204" pitchFamily="34" charset="0"/>
                <a:cs typeface="Times New Roman" panose="02020603050405020304" pitchFamily="18" charset="0"/>
              </a:rPr>
              <a:t>The Ten Commandments</a:t>
            </a:r>
          </a:p>
          <a:p>
            <a:pPr marL="0" marR="0" indent="0">
              <a:lnSpc>
                <a:spcPct val="107000"/>
              </a:lnSpc>
              <a:spcBef>
                <a:spcPts val="0"/>
              </a:spcBef>
              <a:spcAft>
                <a:spcPts val="800"/>
              </a:spcAft>
              <a:buNone/>
            </a:pP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And he said: </a:t>
            </a:r>
            <a:r>
              <a:rPr lang="en-US" sz="1700" kern="100" dirty="0">
                <a:effectLst/>
                <a:latin typeface="Times New Roman" panose="02020603050405020304" pitchFamily="18" charset="0"/>
                <a:ea typeface="Calibri" panose="020F0502020204030204" pitchFamily="34" charset="0"/>
                <a:cs typeface="Times New Roman" panose="02020603050405020304" pitchFamily="18" charset="0"/>
              </a:rPr>
              <a:t>5:6</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 “I am the LORD your God, who brought you out of Egypt, out of the land of slavery. </a:t>
            </a:r>
            <a:r>
              <a:rPr lang="en-US" sz="1700" kern="100" dirty="0">
                <a:effectLst/>
                <a:latin typeface="Times New Roman" panose="02020603050405020304" pitchFamily="18" charset="0"/>
                <a:ea typeface="Calibri" panose="020F0502020204030204" pitchFamily="34" charset="0"/>
                <a:cs typeface="Times New Roman" panose="02020603050405020304" pitchFamily="18" charset="0"/>
              </a:rPr>
              <a:t>7</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 “You shall have no other gods </a:t>
            </a:r>
            <a:r>
              <a:rPr lang="en-US" sz="2200" kern="100" dirty="0" err="1">
                <a:effectLst/>
                <a:latin typeface="Times New Roman" panose="02020603050405020304" pitchFamily="18" charset="0"/>
                <a:ea typeface="Calibri" panose="020F0502020204030204" pitchFamily="34" charset="0"/>
                <a:cs typeface="Times New Roman" panose="02020603050405020304" pitchFamily="18" charset="0"/>
              </a:rPr>
              <a:t>beforeb</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 me. </a:t>
            </a:r>
            <a:r>
              <a:rPr lang="en-US" sz="1700" kern="100" dirty="0">
                <a:effectLst/>
                <a:latin typeface="Times New Roman" panose="02020603050405020304" pitchFamily="18" charset="0"/>
                <a:ea typeface="Calibri" panose="020F0502020204030204" pitchFamily="34" charset="0"/>
                <a:cs typeface="Times New Roman" panose="02020603050405020304" pitchFamily="18" charset="0"/>
              </a:rPr>
              <a:t>8</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 “You shall not make for yourself an image in the form of anything in heaven above or on the earth beneath or in the waters below. </a:t>
            </a:r>
            <a:r>
              <a:rPr lang="en-US" sz="1700" kern="100" dirty="0">
                <a:effectLst/>
                <a:latin typeface="Times New Roman" panose="02020603050405020304" pitchFamily="18" charset="0"/>
                <a:ea typeface="Calibri" panose="020F0502020204030204" pitchFamily="34" charset="0"/>
                <a:cs typeface="Times New Roman" panose="02020603050405020304" pitchFamily="18" charset="0"/>
              </a:rPr>
              <a:t>9</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 You shall not bow down to them or worship them; for I, the LORD your God, am a jealous God, punishing the children for the sin of the parents to the third and fourth generation of those who hate me, </a:t>
            </a:r>
            <a:r>
              <a:rPr lang="en-US" sz="1700" kern="100" dirty="0">
                <a:effectLst/>
                <a:latin typeface="Times New Roman" panose="02020603050405020304" pitchFamily="18" charset="0"/>
                <a:ea typeface="Calibri" panose="020F0502020204030204" pitchFamily="34" charset="0"/>
                <a:cs typeface="Times New Roman" panose="02020603050405020304" pitchFamily="18" charset="0"/>
              </a:rPr>
              <a:t>10</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 but showing love to a thousand </a:t>
            </a:r>
            <a:r>
              <a:rPr lang="en-US" sz="2200" kern="100" dirty="0" err="1">
                <a:effectLst/>
                <a:latin typeface="Times New Roman" panose="02020603050405020304" pitchFamily="18" charset="0"/>
                <a:ea typeface="Calibri" panose="020F0502020204030204" pitchFamily="34" charset="0"/>
                <a:cs typeface="Times New Roman" panose="02020603050405020304" pitchFamily="18" charset="0"/>
              </a:rPr>
              <a:t>thousand</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 generations of those who love me and keep my commandments. </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11</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 “You shall not misuse the name of the LORD your God, for the LORD will not hold anyone guiltless who misuses his name.</a:t>
            </a:r>
          </a:p>
          <a:p>
            <a:pPr marL="0" marR="0" indent="0">
              <a:lnSpc>
                <a:spcPct val="107000"/>
              </a:lnSpc>
              <a:spcBef>
                <a:spcPts val="0"/>
              </a:spcBef>
              <a:spcAft>
                <a:spcPts val="800"/>
              </a:spcAft>
              <a:buNone/>
            </a:pPr>
            <a:endParaRPr lang="en-US" sz="22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600" kern="100" dirty="0">
                <a:effectLst/>
                <a:latin typeface="Times New Roman" panose="02020603050405020304" pitchFamily="18" charset="0"/>
                <a:ea typeface="Calibri" panose="020F0502020204030204" pitchFamily="34" charset="0"/>
                <a:cs typeface="Times New Roman" panose="02020603050405020304" pitchFamily="18" charset="0"/>
              </a:rPr>
              <a:t>Zondervan,. NIV, Kids' Visual Study Bible, Full Color Interior: Explore the Story of the Bible---People, Places, and History (pp. 656-657). </a:t>
            </a:r>
            <a:r>
              <a:rPr lang="en-US" sz="1600" kern="100" dirty="0" err="1">
                <a:effectLst/>
                <a:latin typeface="Times New Roman" panose="02020603050405020304" pitchFamily="18" charset="0"/>
                <a:ea typeface="Calibri" panose="020F0502020204030204" pitchFamily="34" charset="0"/>
                <a:cs typeface="Times New Roman" panose="02020603050405020304" pitchFamily="18" charset="0"/>
              </a:rPr>
              <a:t>Zonderkidz</a:t>
            </a:r>
            <a:r>
              <a:rPr lang="en-US" sz="1600" kern="100" dirty="0">
                <a:effectLst/>
                <a:latin typeface="Times New Roman" panose="02020603050405020304" pitchFamily="18" charset="0"/>
                <a:ea typeface="Calibri" panose="020F0502020204030204" pitchFamily="34" charset="0"/>
                <a:cs typeface="Times New Roman" panose="02020603050405020304" pitchFamily="18" charset="0"/>
              </a:rPr>
              <a:t>. Kindle Edition. </a:t>
            </a:r>
          </a:p>
          <a:p>
            <a:pPr marL="0" marR="0" indent="0">
              <a:lnSpc>
                <a:spcPct val="150000"/>
              </a:lnSpc>
              <a:spcBef>
                <a:spcPts val="0"/>
              </a:spcBef>
              <a:spcAft>
                <a:spcPts val="800"/>
              </a:spcAft>
              <a:buNone/>
            </a:pPr>
            <a:endParaRPr lang="en-US" sz="22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426770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4283D2-F178-E67C-74D3-475F7E5F11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891042-BDF1-CC76-A2E4-93EF8931AFBC}"/>
              </a:ext>
            </a:extLst>
          </p:cNvPr>
          <p:cNvSpPr>
            <a:spLocks noGrp="1"/>
          </p:cNvSpPr>
          <p:nvPr>
            <p:ph type="title"/>
          </p:nvPr>
        </p:nvSpPr>
        <p:spPr>
          <a:xfrm>
            <a:off x="838200" y="365125"/>
            <a:ext cx="10515600" cy="1086485"/>
          </a:xfrm>
        </p:spPr>
        <p:txBody>
          <a:bodyPr/>
          <a:lstStyle/>
          <a:p>
            <a:pPr algn="ctr"/>
            <a:r>
              <a:rPr lang="en-US" dirty="0">
                <a:latin typeface="Times New Roman" panose="02020603050405020304" pitchFamily="18" charset="0"/>
                <a:cs typeface="Times New Roman" panose="02020603050405020304" pitchFamily="18" charset="0"/>
              </a:rPr>
              <a:t>Bible Study – Class 7  </a:t>
            </a:r>
          </a:p>
        </p:txBody>
      </p:sp>
      <p:sp>
        <p:nvSpPr>
          <p:cNvPr id="5" name="Footer Placeholder 4">
            <a:extLst>
              <a:ext uri="{FF2B5EF4-FFF2-40B4-BE49-F238E27FC236}">
                <a16:creationId xmlns:a16="http://schemas.microsoft.com/office/drawing/2014/main" id="{1EAD5F62-6D45-8705-B056-D3E57FB4815B}"/>
              </a:ext>
            </a:extLst>
          </p:cNvPr>
          <p:cNvSpPr>
            <a:spLocks noGrp="1"/>
          </p:cNvSpPr>
          <p:nvPr>
            <p:ph type="ftr" sz="quarter" idx="11"/>
          </p:nvPr>
        </p:nvSpPr>
        <p:spPr>
          <a:xfrm>
            <a:off x="838200" y="6356350"/>
            <a:ext cx="9803130" cy="365125"/>
          </a:xfrm>
        </p:spPr>
        <p:txBody>
          <a:bodyPr/>
          <a:lstStyle/>
          <a:p>
            <a:pPr algn="l"/>
            <a:r>
              <a:rPr lang="en-US" dirty="0"/>
              <a:t>Buffalo-Pittsburgh Diocese PNCC                                             Rev. Dr. D.L. Seekins</a:t>
            </a:r>
          </a:p>
        </p:txBody>
      </p:sp>
      <p:sp>
        <p:nvSpPr>
          <p:cNvPr id="6" name="Slide Number Placeholder 5">
            <a:extLst>
              <a:ext uri="{FF2B5EF4-FFF2-40B4-BE49-F238E27FC236}">
                <a16:creationId xmlns:a16="http://schemas.microsoft.com/office/drawing/2014/main" id="{6469BCA1-7707-9305-2C80-9CDBB4013C2C}"/>
              </a:ext>
            </a:extLst>
          </p:cNvPr>
          <p:cNvSpPr>
            <a:spLocks noGrp="1"/>
          </p:cNvSpPr>
          <p:nvPr>
            <p:ph type="sldNum" sz="quarter" idx="12"/>
          </p:nvPr>
        </p:nvSpPr>
        <p:spPr/>
        <p:txBody>
          <a:bodyPr/>
          <a:lstStyle/>
          <a:p>
            <a:fld id="{13E4AA86-8703-454E-B8CD-5341B2B94ABB}" type="slidenum">
              <a:rPr lang="en-US" smtClean="0"/>
              <a:t>12</a:t>
            </a:fld>
            <a:endParaRPr lang="en-US"/>
          </a:p>
        </p:txBody>
      </p:sp>
      <p:sp>
        <p:nvSpPr>
          <p:cNvPr id="7" name="Content Placeholder 6">
            <a:extLst>
              <a:ext uri="{FF2B5EF4-FFF2-40B4-BE49-F238E27FC236}">
                <a16:creationId xmlns:a16="http://schemas.microsoft.com/office/drawing/2014/main" id="{E0C66C68-EC09-E627-57CF-3B2859D2189C}"/>
              </a:ext>
            </a:extLst>
          </p:cNvPr>
          <p:cNvSpPr>
            <a:spLocks noGrp="1"/>
          </p:cNvSpPr>
          <p:nvPr>
            <p:ph idx="1"/>
          </p:nvPr>
        </p:nvSpPr>
        <p:spPr>
          <a:xfrm>
            <a:off x="838200" y="1340827"/>
            <a:ext cx="10515600" cy="4931019"/>
          </a:xfrm>
        </p:spPr>
        <p:txBody>
          <a:bodyPr>
            <a:normAutofit fontScale="92500" lnSpcReduction="10000"/>
          </a:bodyPr>
          <a:lstStyle/>
          <a:p>
            <a:pPr marL="0" indent="0">
              <a:lnSpc>
                <a:spcPct val="150000"/>
              </a:lnSpc>
              <a:buNone/>
            </a:pPr>
            <a:r>
              <a:rPr lang="en-US" sz="2800" u="none" strike="noStrike" dirty="0">
                <a:effectLst/>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Old Testament</a:t>
            </a:r>
            <a:r>
              <a:rPr lang="en-US" sz="2800" u="none" strike="noStrike" dirty="0">
                <a:effectLst/>
                <a:latin typeface="Times New Roman" panose="02020603050405020304" pitchFamily="18" charset="0"/>
                <a:cs typeface="Times New Roman" panose="02020603050405020304" pitchFamily="18" charset="0"/>
              </a:rPr>
              <a:t>: </a:t>
            </a:r>
            <a:r>
              <a:rPr lang="en-US" sz="2800" b="0" i="0" dirty="0">
                <a:solidFill>
                  <a:srgbClr val="4D5156"/>
                </a:solidFill>
                <a:effectLst/>
                <a:latin typeface="Times New Roman" panose="02020603050405020304" pitchFamily="18" charset="0"/>
                <a:cs typeface="Times New Roman" panose="02020603050405020304" pitchFamily="18" charset="0"/>
              </a:rPr>
              <a:t> </a:t>
            </a:r>
            <a:r>
              <a:rPr lang="en-US" sz="1800" b="1" u="none" strike="noStrike" dirty="0">
                <a:effectLst/>
                <a:latin typeface="Times New Roman" panose="02020603050405020304" pitchFamily="18" charset="0"/>
                <a:cs typeface="Times New Roman" panose="02020603050405020304" pitchFamily="18" charset="0"/>
              </a:rPr>
              <a:t>Torah (Pentateuch)</a:t>
            </a:r>
            <a:endParaRPr lang="en-US" sz="1800" u="none" strike="noStrike" dirty="0">
              <a:effectLst/>
              <a:latin typeface="Times New Roman" panose="02020603050405020304" pitchFamily="18" charset="0"/>
              <a:cs typeface="Times New Roman" panose="02020603050405020304" pitchFamily="18" charset="0"/>
            </a:endParaRPr>
          </a:p>
          <a:p>
            <a:pPr marL="0" marR="0" indent="0">
              <a:lnSpc>
                <a:spcPct val="107000"/>
              </a:lnSpc>
              <a:spcBef>
                <a:spcPts val="0"/>
              </a:spcBef>
              <a:spcAft>
                <a:spcPts val="800"/>
              </a:spcAft>
              <a:buNone/>
            </a:pPr>
            <a:r>
              <a:rPr lang="en-US" sz="2100" b="1" kern="100" dirty="0">
                <a:effectLst/>
                <a:latin typeface="Times New Roman" panose="02020603050405020304" pitchFamily="18" charset="0"/>
                <a:ea typeface="Calibri" panose="020F0502020204030204" pitchFamily="34" charset="0"/>
                <a:cs typeface="Times New Roman" panose="02020603050405020304" pitchFamily="18" charset="0"/>
              </a:rPr>
              <a:t>Deuteronomy </a:t>
            </a:r>
            <a:r>
              <a:rPr lang="en-US" sz="2200" b="1" kern="100" dirty="0">
                <a:effectLst/>
                <a:latin typeface="Times New Roman" panose="02020603050405020304" pitchFamily="18" charset="0"/>
                <a:ea typeface="Calibri" panose="020F0502020204030204" pitchFamily="34" charset="0"/>
                <a:cs typeface="Times New Roman" panose="02020603050405020304" pitchFamily="18" charset="0"/>
              </a:rPr>
              <a:t>The Ten Commandments</a:t>
            </a:r>
          </a:p>
          <a:p>
            <a:pPr marL="0" marR="0" indent="0">
              <a:lnSpc>
                <a:spcPct val="107000"/>
              </a:lnSpc>
              <a:spcBef>
                <a:spcPts val="0"/>
              </a:spcBef>
              <a:spcAft>
                <a:spcPts val="100"/>
              </a:spcAft>
              <a:buNone/>
            </a:pP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And he said: </a:t>
            </a:r>
            <a:r>
              <a:rPr lang="en-US" sz="1700" kern="100" dirty="0">
                <a:effectLst/>
                <a:latin typeface="Times New Roman" panose="02020603050405020304" pitchFamily="18" charset="0"/>
                <a:ea typeface="Calibri" panose="020F0502020204030204" pitchFamily="34" charset="0"/>
                <a:cs typeface="Times New Roman" panose="02020603050405020304" pitchFamily="18" charset="0"/>
              </a:rPr>
              <a:t>5</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1700" kern="100" dirty="0">
                <a:effectLst/>
                <a:latin typeface="Times New Roman" panose="02020603050405020304" pitchFamily="18" charset="0"/>
                <a:ea typeface="Calibri" panose="020F0502020204030204" pitchFamily="34" charset="0"/>
                <a:cs typeface="Times New Roman" panose="02020603050405020304" pitchFamily="18" charset="0"/>
              </a:rPr>
              <a:t>12</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“Observe the Sabbath day by keeping it holy, as the LORD your God has commanded you. </a:t>
            </a:r>
            <a:r>
              <a:rPr lang="en-US" sz="1700" kern="100" dirty="0">
                <a:effectLst/>
                <a:latin typeface="Times New Roman" panose="02020603050405020304" pitchFamily="18" charset="0"/>
                <a:ea typeface="Calibri" panose="020F0502020204030204" pitchFamily="34" charset="0"/>
                <a:cs typeface="Times New Roman" panose="02020603050405020304" pitchFamily="18" charset="0"/>
              </a:rPr>
              <a:t>13 </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Six days you shall labor and do all your work, </a:t>
            </a:r>
            <a:r>
              <a:rPr lang="en-US" sz="1700" kern="100" dirty="0">
                <a:effectLst/>
                <a:latin typeface="Times New Roman" panose="02020603050405020304" pitchFamily="18" charset="0"/>
                <a:ea typeface="Calibri" panose="020F0502020204030204" pitchFamily="34" charset="0"/>
                <a:cs typeface="Times New Roman" panose="02020603050405020304" pitchFamily="18" charset="0"/>
              </a:rPr>
              <a:t>14</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 but the seventh day is a sabbath to the LORD your God. On it you shall not do any work, neither you, nor your son or daughter, nor your male or female servant, nor your ox, your donkey or any of your animals, nor any foreigner residing in your towns, so</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that your male and female servants may rest, as you do. </a:t>
            </a:r>
            <a:r>
              <a:rPr lang="en-US" sz="1700" kern="100" dirty="0">
                <a:latin typeface="Times New Roman" panose="02020603050405020304" pitchFamily="18" charset="0"/>
                <a:ea typeface="Calibri" panose="020F0502020204030204" pitchFamily="34" charset="0"/>
                <a:cs typeface="Times New Roman" panose="02020603050405020304" pitchFamily="18" charset="0"/>
              </a:rPr>
              <a:t>15 </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Remember that you were slaves in Egypt and that the LORD your God brought you out of there with a mighty hand and an outstretched arm. Therefore the LORD your God has commanded you to observe the Sabbath day. </a:t>
            </a:r>
            <a:r>
              <a:rPr lang="en-US" sz="1700" kern="100" dirty="0">
                <a:latin typeface="Times New Roman" panose="02020603050405020304" pitchFamily="18" charset="0"/>
                <a:ea typeface="Calibri" panose="020F0502020204030204" pitchFamily="34" charset="0"/>
                <a:cs typeface="Times New Roman" panose="02020603050405020304" pitchFamily="18" charset="0"/>
              </a:rPr>
              <a:t>16</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“Honor your father and your mother, as the LORD your God has commanded you, so that you may live long and that it may go well with you in the land the LORD your God is giving you. </a:t>
            </a:r>
            <a:r>
              <a:rPr lang="en-US" sz="1700" kern="100" dirty="0">
                <a:latin typeface="Times New Roman" panose="02020603050405020304" pitchFamily="18" charset="0"/>
                <a:ea typeface="Calibri" panose="020F0502020204030204" pitchFamily="34" charset="0"/>
                <a:cs typeface="Times New Roman" panose="02020603050405020304" pitchFamily="18" charset="0"/>
              </a:rPr>
              <a:t>17</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“You shall not murder. </a:t>
            </a:r>
            <a:r>
              <a:rPr lang="en-US" sz="1700" kern="100" dirty="0">
                <a:latin typeface="Times New Roman" panose="02020603050405020304" pitchFamily="18" charset="0"/>
                <a:ea typeface="Calibri" panose="020F0502020204030204" pitchFamily="34" charset="0"/>
                <a:cs typeface="Times New Roman" panose="02020603050405020304" pitchFamily="18" charset="0"/>
              </a:rPr>
              <a:t>18</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“You shall not commit adultery. </a:t>
            </a:r>
            <a:r>
              <a:rPr lang="en-US" sz="1700" kern="100" dirty="0">
                <a:latin typeface="Times New Roman" panose="02020603050405020304" pitchFamily="18" charset="0"/>
                <a:ea typeface="Calibri" panose="020F0502020204030204" pitchFamily="34" charset="0"/>
                <a:cs typeface="Times New Roman" panose="02020603050405020304" pitchFamily="18" charset="0"/>
              </a:rPr>
              <a:t>19</a:t>
            </a:r>
            <a:r>
              <a:rPr lang="en-US" sz="2200" kern="100" dirty="0">
                <a:latin typeface="Times New Roman" panose="02020603050405020304" pitchFamily="18" charset="0"/>
                <a:ea typeface="Calibri" panose="020F0502020204030204" pitchFamily="34" charset="0"/>
                <a:cs typeface="Times New Roman" panose="02020603050405020304" pitchFamily="18" charset="0"/>
              </a:rPr>
              <a:t> “You shall not steal.</a:t>
            </a:r>
          </a:p>
          <a:p>
            <a:pPr marL="0" marR="0" indent="0">
              <a:lnSpc>
                <a:spcPct val="107000"/>
              </a:lnSpc>
              <a:spcBef>
                <a:spcPts val="0"/>
              </a:spcBef>
              <a:spcAft>
                <a:spcPts val="800"/>
              </a:spcAft>
              <a:buNone/>
            </a:pPr>
            <a:endParaRPr lang="en-US" sz="17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700" kern="100" dirty="0">
                <a:effectLst/>
                <a:latin typeface="Times New Roman" panose="02020603050405020304" pitchFamily="18" charset="0"/>
                <a:ea typeface="Calibri" panose="020F0502020204030204" pitchFamily="34" charset="0"/>
                <a:cs typeface="Times New Roman" panose="02020603050405020304" pitchFamily="18" charset="0"/>
              </a:rPr>
              <a:t>Zondervan,. NIV, Kids' Visual Study Bible, Full Color Interior: Explore the Story of the Bible---People, Places, and History (p. 657). </a:t>
            </a:r>
            <a:r>
              <a:rPr lang="en-US" sz="1700" kern="100" dirty="0" err="1">
                <a:effectLst/>
                <a:latin typeface="Times New Roman" panose="02020603050405020304" pitchFamily="18" charset="0"/>
                <a:ea typeface="Calibri" panose="020F0502020204030204" pitchFamily="34" charset="0"/>
                <a:cs typeface="Times New Roman" panose="02020603050405020304" pitchFamily="18" charset="0"/>
              </a:rPr>
              <a:t>Zonderkidz</a:t>
            </a:r>
            <a:r>
              <a:rPr lang="en-US" sz="1700" kern="100" dirty="0">
                <a:effectLst/>
                <a:latin typeface="Times New Roman" panose="02020603050405020304" pitchFamily="18" charset="0"/>
                <a:ea typeface="Calibri" panose="020F0502020204030204" pitchFamily="34" charset="0"/>
                <a:cs typeface="Times New Roman" panose="02020603050405020304" pitchFamily="18" charset="0"/>
              </a:rPr>
              <a:t>. Kindle Edition. </a:t>
            </a:r>
            <a:endParaRPr lang="en-US" sz="22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50000"/>
              </a:lnSpc>
              <a:spcBef>
                <a:spcPts val="0"/>
              </a:spcBef>
              <a:spcAft>
                <a:spcPts val="800"/>
              </a:spcAft>
              <a:buNone/>
            </a:pPr>
            <a:endParaRPr lang="en-US" sz="22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486633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FFE009-99C7-E248-791E-E53C1EAE77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BD3748-D94F-0DFA-7E84-905D2F6361E5}"/>
              </a:ext>
            </a:extLst>
          </p:cNvPr>
          <p:cNvSpPr>
            <a:spLocks noGrp="1"/>
          </p:cNvSpPr>
          <p:nvPr>
            <p:ph type="title"/>
          </p:nvPr>
        </p:nvSpPr>
        <p:spPr>
          <a:xfrm>
            <a:off x="838200" y="365125"/>
            <a:ext cx="10515600" cy="1086485"/>
          </a:xfrm>
        </p:spPr>
        <p:txBody>
          <a:bodyPr/>
          <a:lstStyle/>
          <a:p>
            <a:pPr algn="ctr"/>
            <a:r>
              <a:rPr lang="en-US" dirty="0">
                <a:latin typeface="Times New Roman" panose="02020603050405020304" pitchFamily="18" charset="0"/>
                <a:cs typeface="Times New Roman" panose="02020603050405020304" pitchFamily="18" charset="0"/>
              </a:rPr>
              <a:t>Bible Study – Class 7  </a:t>
            </a:r>
          </a:p>
        </p:txBody>
      </p:sp>
      <p:sp>
        <p:nvSpPr>
          <p:cNvPr id="5" name="Footer Placeholder 4">
            <a:extLst>
              <a:ext uri="{FF2B5EF4-FFF2-40B4-BE49-F238E27FC236}">
                <a16:creationId xmlns:a16="http://schemas.microsoft.com/office/drawing/2014/main" id="{A9E7CA27-FC4D-7FEF-2130-047312BCBF81}"/>
              </a:ext>
            </a:extLst>
          </p:cNvPr>
          <p:cNvSpPr>
            <a:spLocks noGrp="1"/>
          </p:cNvSpPr>
          <p:nvPr>
            <p:ph type="ftr" sz="quarter" idx="11"/>
          </p:nvPr>
        </p:nvSpPr>
        <p:spPr>
          <a:xfrm>
            <a:off x="838200" y="6356350"/>
            <a:ext cx="9803130" cy="365125"/>
          </a:xfrm>
        </p:spPr>
        <p:txBody>
          <a:bodyPr/>
          <a:lstStyle/>
          <a:p>
            <a:pPr algn="l"/>
            <a:r>
              <a:rPr lang="en-US" dirty="0"/>
              <a:t>Buffalo-Pittsburgh Diocese PNCC                                             Rev. Dr. D.L. Seekins</a:t>
            </a:r>
          </a:p>
        </p:txBody>
      </p:sp>
      <p:sp>
        <p:nvSpPr>
          <p:cNvPr id="6" name="Slide Number Placeholder 5">
            <a:extLst>
              <a:ext uri="{FF2B5EF4-FFF2-40B4-BE49-F238E27FC236}">
                <a16:creationId xmlns:a16="http://schemas.microsoft.com/office/drawing/2014/main" id="{96DDB86F-53CC-E477-8CC7-C54FAAEEE2A2}"/>
              </a:ext>
            </a:extLst>
          </p:cNvPr>
          <p:cNvSpPr>
            <a:spLocks noGrp="1"/>
          </p:cNvSpPr>
          <p:nvPr>
            <p:ph type="sldNum" sz="quarter" idx="12"/>
          </p:nvPr>
        </p:nvSpPr>
        <p:spPr/>
        <p:txBody>
          <a:bodyPr/>
          <a:lstStyle/>
          <a:p>
            <a:fld id="{13E4AA86-8703-454E-B8CD-5341B2B94ABB}" type="slidenum">
              <a:rPr lang="en-US" smtClean="0"/>
              <a:t>13</a:t>
            </a:fld>
            <a:endParaRPr lang="en-US"/>
          </a:p>
        </p:txBody>
      </p:sp>
      <p:sp>
        <p:nvSpPr>
          <p:cNvPr id="7" name="Content Placeholder 6">
            <a:extLst>
              <a:ext uri="{FF2B5EF4-FFF2-40B4-BE49-F238E27FC236}">
                <a16:creationId xmlns:a16="http://schemas.microsoft.com/office/drawing/2014/main" id="{889656C5-99A2-75CB-8AD4-5A2A01A3CA1D}"/>
              </a:ext>
            </a:extLst>
          </p:cNvPr>
          <p:cNvSpPr>
            <a:spLocks noGrp="1"/>
          </p:cNvSpPr>
          <p:nvPr>
            <p:ph idx="1"/>
          </p:nvPr>
        </p:nvSpPr>
        <p:spPr>
          <a:xfrm>
            <a:off x="838200" y="1340827"/>
            <a:ext cx="10515600" cy="4931019"/>
          </a:xfrm>
        </p:spPr>
        <p:txBody>
          <a:bodyPr>
            <a:normAutofit/>
          </a:bodyPr>
          <a:lstStyle/>
          <a:p>
            <a:pPr marL="0" indent="0">
              <a:lnSpc>
                <a:spcPct val="150000"/>
              </a:lnSpc>
              <a:buNone/>
            </a:pPr>
            <a:r>
              <a:rPr lang="en-US" sz="2800" u="none" strike="noStrike" dirty="0">
                <a:effectLst/>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Old Testament</a:t>
            </a:r>
            <a:r>
              <a:rPr lang="en-US" sz="2800" u="none" strike="noStrike" dirty="0">
                <a:effectLst/>
                <a:latin typeface="Times New Roman" panose="02020603050405020304" pitchFamily="18" charset="0"/>
                <a:cs typeface="Times New Roman" panose="02020603050405020304" pitchFamily="18" charset="0"/>
              </a:rPr>
              <a:t>: </a:t>
            </a:r>
            <a:r>
              <a:rPr lang="en-US" sz="2800" b="0" i="0" dirty="0">
                <a:solidFill>
                  <a:srgbClr val="4D5156"/>
                </a:solidFill>
                <a:effectLst/>
                <a:latin typeface="Times New Roman" panose="02020603050405020304" pitchFamily="18" charset="0"/>
                <a:cs typeface="Times New Roman" panose="02020603050405020304" pitchFamily="18" charset="0"/>
              </a:rPr>
              <a:t> </a:t>
            </a:r>
            <a:r>
              <a:rPr lang="en-US" sz="1800" b="1" u="none" strike="noStrike" dirty="0">
                <a:effectLst/>
                <a:latin typeface="Times New Roman" panose="02020603050405020304" pitchFamily="18" charset="0"/>
                <a:cs typeface="Times New Roman" panose="02020603050405020304" pitchFamily="18" charset="0"/>
              </a:rPr>
              <a:t>Torah (Pentateuch)</a:t>
            </a:r>
            <a:endParaRPr lang="en-US" sz="1800" u="none" strike="noStrike" dirty="0">
              <a:effectLst/>
              <a:latin typeface="Times New Roman" panose="02020603050405020304" pitchFamily="18" charset="0"/>
              <a:cs typeface="Times New Roman" panose="02020603050405020304" pitchFamily="18" charset="0"/>
            </a:endParaRPr>
          </a:p>
          <a:p>
            <a:pPr marL="0" marR="0" indent="0">
              <a:lnSpc>
                <a:spcPct val="107000"/>
              </a:lnSpc>
              <a:spcBef>
                <a:spcPts val="0"/>
              </a:spcBef>
              <a:spcAft>
                <a:spcPts val="800"/>
              </a:spcAft>
              <a:buNone/>
            </a:pPr>
            <a:r>
              <a:rPr lang="en-US" sz="2100" b="1" kern="100" dirty="0">
                <a:effectLst/>
                <a:latin typeface="Times New Roman" panose="02020603050405020304" pitchFamily="18" charset="0"/>
                <a:ea typeface="Calibri" panose="020F0502020204030204" pitchFamily="34" charset="0"/>
                <a:cs typeface="Times New Roman" panose="02020603050405020304" pitchFamily="18" charset="0"/>
              </a:rPr>
              <a:t>Deuteronomy </a:t>
            </a:r>
            <a:r>
              <a:rPr lang="en-US" sz="2200" b="1" kern="100" dirty="0">
                <a:effectLst/>
                <a:latin typeface="Times New Roman" panose="02020603050405020304" pitchFamily="18" charset="0"/>
                <a:ea typeface="Calibri" panose="020F0502020204030204" pitchFamily="34" charset="0"/>
                <a:cs typeface="Times New Roman" panose="02020603050405020304" pitchFamily="18" charset="0"/>
              </a:rPr>
              <a:t>The Ten Commandments</a:t>
            </a:r>
          </a:p>
          <a:p>
            <a:pPr marL="0" marR="0" indent="0">
              <a:lnSpc>
                <a:spcPct val="107000"/>
              </a:lnSpc>
              <a:spcBef>
                <a:spcPts val="0"/>
              </a:spcBef>
              <a:spcAft>
                <a:spcPts val="100"/>
              </a:spcAft>
              <a:buNone/>
            </a:pP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And he said: </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5</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1700" kern="100" dirty="0">
                <a:effectLst/>
                <a:latin typeface="Times New Roman" panose="02020603050405020304" pitchFamily="18" charset="0"/>
                <a:ea typeface="Calibri" panose="020F0502020204030204" pitchFamily="34" charset="0"/>
                <a:cs typeface="Times New Roman" panose="02020603050405020304" pitchFamily="18" charset="0"/>
              </a:rPr>
              <a:t>20 </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“You shall not give false testimony against your neighbor. </a:t>
            </a:r>
            <a:r>
              <a:rPr lang="en-US" sz="1600" kern="100" dirty="0">
                <a:effectLst/>
                <a:latin typeface="Times New Roman" panose="02020603050405020304" pitchFamily="18" charset="0"/>
                <a:ea typeface="Calibri" panose="020F0502020204030204" pitchFamily="34" charset="0"/>
                <a:cs typeface="Times New Roman" panose="02020603050405020304" pitchFamily="18" charset="0"/>
              </a:rPr>
              <a:t>21</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 “You shall not covet your neighbor’s wife. You shall not set your desire on your neighbor’s house or land, his male or female servant, his ox or donkey, or anything that belongs to your neighbor.” </a:t>
            </a:r>
            <a:r>
              <a:rPr lang="en-US" sz="1600" kern="100" dirty="0">
                <a:effectLst/>
                <a:latin typeface="Times New Roman" panose="02020603050405020304" pitchFamily="18" charset="0"/>
                <a:ea typeface="Calibri" panose="020F0502020204030204" pitchFamily="34" charset="0"/>
                <a:cs typeface="Times New Roman" panose="02020603050405020304" pitchFamily="18" charset="0"/>
              </a:rPr>
              <a:t>22</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 These are the commandments the LORD proclaimed in a loud voice to your whole assembly there on the mountain from out of the fire, the cloud and the deep darkness; and he added nothing more.</a:t>
            </a:r>
          </a:p>
          <a:p>
            <a:pPr marL="0" marR="0" indent="0">
              <a:lnSpc>
                <a:spcPct val="107000"/>
              </a:lnSpc>
              <a:spcBef>
                <a:spcPts val="0"/>
              </a:spcBef>
              <a:spcAft>
                <a:spcPts val="100"/>
              </a:spcAft>
              <a:buNone/>
            </a:pPr>
            <a:endParaRPr lang="en-US" sz="17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100"/>
              </a:spcAft>
              <a:buNone/>
            </a:pPr>
            <a:r>
              <a:rPr lang="en-US" sz="1700" kern="100" dirty="0">
                <a:effectLst/>
                <a:latin typeface="Times New Roman" panose="02020603050405020304" pitchFamily="18" charset="0"/>
                <a:ea typeface="Calibri" panose="020F0502020204030204" pitchFamily="34" charset="0"/>
                <a:cs typeface="Times New Roman" panose="02020603050405020304" pitchFamily="18" charset="0"/>
              </a:rPr>
              <a:t>Zondervan,. NIV, Kids' Visual Study Bible, Full Color Interior: Explore the Story of the Bible---People, Places, and History (pp. 657-658). </a:t>
            </a:r>
            <a:r>
              <a:rPr lang="en-US" sz="1700" kern="100" dirty="0" err="1">
                <a:effectLst/>
                <a:latin typeface="Times New Roman" panose="02020603050405020304" pitchFamily="18" charset="0"/>
                <a:ea typeface="Calibri" panose="020F0502020204030204" pitchFamily="34" charset="0"/>
                <a:cs typeface="Times New Roman" panose="02020603050405020304" pitchFamily="18" charset="0"/>
              </a:rPr>
              <a:t>Zonderkidz</a:t>
            </a:r>
            <a:r>
              <a:rPr lang="en-US" sz="1700" kern="100" dirty="0">
                <a:effectLst/>
                <a:latin typeface="Times New Roman" panose="02020603050405020304" pitchFamily="18" charset="0"/>
                <a:ea typeface="Calibri" panose="020F0502020204030204" pitchFamily="34" charset="0"/>
                <a:cs typeface="Times New Roman" panose="02020603050405020304" pitchFamily="18" charset="0"/>
              </a:rPr>
              <a:t>. Kindle Edition. </a:t>
            </a:r>
          </a:p>
          <a:p>
            <a:pPr marL="0" marR="0" indent="0">
              <a:lnSpc>
                <a:spcPct val="150000"/>
              </a:lnSpc>
              <a:spcBef>
                <a:spcPts val="0"/>
              </a:spcBef>
              <a:spcAft>
                <a:spcPts val="800"/>
              </a:spcAft>
              <a:buNone/>
            </a:pPr>
            <a:endParaRPr lang="en-US" sz="22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163085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03AE75-BC7B-AE8C-7147-55449A9C27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34A759C-3405-A08E-C53F-6E8A32A7904B}"/>
              </a:ext>
            </a:extLst>
          </p:cNvPr>
          <p:cNvSpPr>
            <a:spLocks noGrp="1"/>
          </p:cNvSpPr>
          <p:nvPr>
            <p:ph type="title"/>
          </p:nvPr>
        </p:nvSpPr>
        <p:spPr>
          <a:xfrm>
            <a:off x="838200" y="365125"/>
            <a:ext cx="10515600" cy="1086485"/>
          </a:xfrm>
        </p:spPr>
        <p:txBody>
          <a:bodyPr/>
          <a:lstStyle/>
          <a:p>
            <a:pPr algn="ctr"/>
            <a:r>
              <a:rPr lang="en-US" dirty="0">
                <a:latin typeface="Times New Roman" panose="02020603050405020304" pitchFamily="18" charset="0"/>
                <a:cs typeface="Times New Roman" panose="02020603050405020304" pitchFamily="18" charset="0"/>
              </a:rPr>
              <a:t>Bible Study – Class 7  </a:t>
            </a:r>
          </a:p>
        </p:txBody>
      </p:sp>
      <p:sp>
        <p:nvSpPr>
          <p:cNvPr id="5" name="Footer Placeholder 4">
            <a:extLst>
              <a:ext uri="{FF2B5EF4-FFF2-40B4-BE49-F238E27FC236}">
                <a16:creationId xmlns:a16="http://schemas.microsoft.com/office/drawing/2014/main" id="{DBF9C8D8-86E5-2002-BACE-7548C9E43F60}"/>
              </a:ext>
            </a:extLst>
          </p:cNvPr>
          <p:cNvSpPr>
            <a:spLocks noGrp="1"/>
          </p:cNvSpPr>
          <p:nvPr>
            <p:ph type="ftr" sz="quarter" idx="11"/>
          </p:nvPr>
        </p:nvSpPr>
        <p:spPr>
          <a:xfrm>
            <a:off x="838200" y="6356350"/>
            <a:ext cx="9803130" cy="365125"/>
          </a:xfrm>
        </p:spPr>
        <p:txBody>
          <a:bodyPr/>
          <a:lstStyle/>
          <a:p>
            <a:pPr algn="l"/>
            <a:r>
              <a:rPr lang="en-US" dirty="0"/>
              <a:t>Buffalo-Pittsburgh Diocese PNCC                                             Rev. Dr. D.L. Seekins</a:t>
            </a:r>
          </a:p>
        </p:txBody>
      </p:sp>
      <p:sp>
        <p:nvSpPr>
          <p:cNvPr id="6" name="Slide Number Placeholder 5">
            <a:extLst>
              <a:ext uri="{FF2B5EF4-FFF2-40B4-BE49-F238E27FC236}">
                <a16:creationId xmlns:a16="http://schemas.microsoft.com/office/drawing/2014/main" id="{6DFEBD07-738F-E15C-1093-843AB0957E17}"/>
              </a:ext>
            </a:extLst>
          </p:cNvPr>
          <p:cNvSpPr>
            <a:spLocks noGrp="1"/>
          </p:cNvSpPr>
          <p:nvPr>
            <p:ph type="sldNum" sz="quarter" idx="12"/>
          </p:nvPr>
        </p:nvSpPr>
        <p:spPr/>
        <p:txBody>
          <a:bodyPr/>
          <a:lstStyle/>
          <a:p>
            <a:fld id="{13E4AA86-8703-454E-B8CD-5341B2B94ABB}" type="slidenum">
              <a:rPr lang="en-US" smtClean="0"/>
              <a:t>14</a:t>
            </a:fld>
            <a:endParaRPr lang="en-US"/>
          </a:p>
        </p:txBody>
      </p:sp>
      <p:sp>
        <p:nvSpPr>
          <p:cNvPr id="7" name="Content Placeholder 6">
            <a:extLst>
              <a:ext uri="{FF2B5EF4-FFF2-40B4-BE49-F238E27FC236}">
                <a16:creationId xmlns:a16="http://schemas.microsoft.com/office/drawing/2014/main" id="{E763D77C-89FE-2B9A-F364-734B7C076FF1}"/>
              </a:ext>
            </a:extLst>
          </p:cNvPr>
          <p:cNvSpPr>
            <a:spLocks noGrp="1"/>
          </p:cNvSpPr>
          <p:nvPr>
            <p:ph idx="1"/>
          </p:nvPr>
        </p:nvSpPr>
        <p:spPr>
          <a:xfrm>
            <a:off x="838200" y="1340827"/>
            <a:ext cx="10515600" cy="4931019"/>
          </a:xfrm>
        </p:spPr>
        <p:txBody>
          <a:bodyPr>
            <a:normAutofit/>
          </a:bodyPr>
          <a:lstStyle/>
          <a:p>
            <a:pPr marL="0" indent="0">
              <a:lnSpc>
                <a:spcPct val="150000"/>
              </a:lnSpc>
              <a:buNone/>
            </a:pPr>
            <a:r>
              <a:rPr lang="en-US" sz="2800" u="none" strike="noStrike" dirty="0">
                <a:effectLst/>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Old Testament</a:t>
            </a:r>
            <a:r>
              <a:rPr lang="en-US" sz="2800" u="none" strike="noStrike" dirty="0">
                <a:effectLst/>
                <a:latin typeface="Times New Roman" panose="02020603050405020304" pitchFamily="18" charset="0"/>
                <a:cs typeface="Times New Roman" panose="02020603050405020304" pitchFamily="18" charset="0"/>
              </a:rPr>
              <a:t>: </a:t>
            </a:r>
            <a:r>
              <a:rPr lang="en-US" sz="2800" b="0" i="0" dirty="0">
                <a:solidFill>
                  <a:srgbClr val="4D5156"/>
                </a:solidFill>
                <a:effectLst/>
                <a:latin typeface="Times New Roman" panose="02020603050405020304" pitchFamily="18" charset="0"/>
                <a:cs typeface="Times New Roman" panose="02020603050405020304" pitchFamily="18" charset="0"/>
              </a:rPr>
              <a:t> </a:t>
            </a:r>
            <a:r>
              <a:rPr lang="en-US" sz="1800" b="1" u="none" strike="noStrike" dirty="0">
                <a:effectLst/>
                <a:latin typeface="Times New Roman" panose="02020603050405020304" pitchFamily="18" charset="0"/>
                <a:cs typeface="Times New Roman" panose="02020603050405020304" pitchFamily="18" charset="0"/>
              </a:rPr>
              <a:t>Torah (Pentateuch)</a:t>
            </a:r>
            <a:endParaRPr lang="en-US" sz="1800" u="none" strike="noStrike" dirty="0">
              <a:effectLst/>
              <a:latin typeface="Times New Roman" panose="02020603050405020304" pitchFamily="18" charset="0"/>
              <a:cs typeface="Times New Roman" panose="02020603050405020304" pitchFamily="18" charset="0"/>
            </a:endParaRPr>
          </a:p>
          <a:p>
            <a:pPr marL="0" marR="0" indent="0">
              <a:lnSpc>
                <a:spcPct val="107000"/>
              </a:lnSpc>
              <a:spcBef>
                <a:spcPts val="0"/>
              </a:spcBef>
              <a:spcAft>
                <a:spcPts val="800"/>
              </a:spcAft>
              <a:buNone/>
            </a:pPr>
            <a:r>
              <a:rPr lang="en-US" sz="2100" b="1" kern="100" dirty="0">
                <a:effectLst/>
                <a:latin typeface="Times New Roman" panose="02020603050405020304" pitchFamily="18" charset="0"/>
                <a:ea typeface="Calibri" panose="020F0502020204030204" pitchFamily="34" charset="0"/>
                <a:cs typeface="Times New Roman" panose="02020603050405020304" pitchFamily="18" charset="0"/>
              </a:rPr>
              <a:t>Deuteronomy </a:t>
            </a:r>
            <a:r>
              <a:rPr lang="en-US" sz="2200" b="1" kern="100" dirty="0">
                <a:effectLst/>
                <a:latin typeface="Times New Roman" panose="02020603050405020304" pitchFamily="18" charset="0"/>
                <a:ea typeface="Calibri" panose="020F0502020204030204" pitchFamily="34" charset="0"/>
                <a:cs typeface="Times New Roman" panose="02020603050405020304" pitchFamily="18" charset="0"/>
              </a:rPr>
              <a:t>The Ten Commandments</a:t>
            </a:r>
          </a:p>
          <a:p>
            <a:pPr marL="0" marR="0" indent="0">
              <a:lnSpc>
                <a:spcPct val="107000"/>
              </a:lnSpc>
              <a:spcBef>
                <a:spcPts val="0"/>
              </a:spcBef>
              <a:spcAft>
                <a:spcPts val="100"/>
              </a:spcAft>
              <a:buNone/>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6:4</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 Hear, O Israel: The LORD our God, the LORD is one. </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5</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 Love the LORD your God with all your heart and with all your soul and with all your strength. </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6</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 These commandments that I give you today are to be on your hearts. </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7</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 Impress them on your children. Talk about them when you sit at home and when you walk along the road, when you lie down and when you get up. </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8</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 Tie them as symbols on your hands and bind them on your foreheads. </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9</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 Write them on the doorframes of your houses and on your gates.</a:t>
            </a:r>
          </a:p>
          <a:p>
            <a:pPr marL="0" marR="0" indent="0">
              <a:lnSpc>
                <a:spcPct val="107000"/>
              </a:lnSpc>
              <a:spcBef>
                <a:spcPts val="0"/>
              </a:spcBef>
              <a:spcAft>
                <a:spcPts val="100"/>
              </a:spcAft>
              <a:buNone/>
            </a:pPr>
            <a:endParaRPr lang="en-US" sz="22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100"/>
              </a:spcAft>
              <a:buNone/>
            </a:pPr>
            <a:r>
              <a:rPr lang="en-US" sz="1600" kern="100" dirty="0">
                <a:effectLst/>
                <a:latin typeface="Times New Roman" panose="02020603050405020304" pitchFamily="18" charset="0"/>
                <a:ea typeface="Calibri" panose="020F0502020204030204" pitchFamily="34" charset="0"/>
                <a:cs typeface="Times New Roman" panose="02020603050405020304" pitchFamily="18" charset="0"/>
              </a:rPr>
              <a:t>Zondervan,. NIV, Kids' Visual Study Bible, Full Color Interior: Explore the Story of the Bible---People, Places, and History (p. 659). </a:t>
            </a:r>
            <a:r>
              <a:rPr lang="en-US" sz="1600" kern="100" dirty="0" err="1">
                <a:effectLst/>
                <a:latin typeface="Times New Roman" panose="02020603050405020304" pitchFamily="18" charset="0"/>
                <a:ea typeface="Calibri" panose="020F0502020204030204" pitchFamily="34" charset="0"/>
                <a:cs typeface="Times New Roman" panose="02020603050405020304" pitchFamily="18" charset="0"/>
              </a:rPr>
              <a:t>Zonderkidz</a:t>
            </a:r>
            <a:r>
              <a:rPr lang="en-US" sz="1600" kern="100" dirty="0">
                <a:effectLst/>
                <a:latin typeface="Times New Roman" panose="02020603050405020304" pitchFamily="18" charset="0"/>
                <a:ea typeface="Calibri" panose="020F0502020204030204" pitchFamily="34" charset="0"/>
                <a:cs typeface="Times New Roman" panose="02020603050405020304" pitchFamily="18" charset="0"/>
              </a:rPr>
              <a:t>. Kindle Edition. </a:t>
            </a:r>
          </a:p>
        </p:txBody>
      </p:sp>
    </p:spTree>
    <p:extLst>
      <p:ext uri="{BB962C8B-B14F-4D97-AF65-F5344CB8AC3E}">
        <p14:creationId xmlns:p14="http://schemas.microsoft.com/office/powerpoint/2010/main" val="18558561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CDC3F5-CB44-BF78-8C50-A8142E8989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B1E84B-38E1-86D8-C7FC-A4C260B41E04}"/>
              </a:ext>
            </a:extLst>
          </p:cNvPr>
          <p:cNvSpPr>
            <a:spLocks noGrp="1"/>
          </p:cNvSpPr>
          <p:nvPr>
            <p:ph type="title"/>
          </p:nvPr>
        </p:nvSpPr>
        <p:spPr>
          <a:xfrm>
            <a:off x="838200" y="365125"/>
            <a:ext cx="10515600" cy="1086485"/>
          </a:xfrm>
        </p:spPr>
        <p:txBody>
          <a:bodyPr/>
          <a:lstStyle/>
          <a:p>
            <a:pPr algn="ctr"/>
            <a:r>
              <a:rPr lang="en-US" dirty="0">
                <a:latin typeface="Times New Roman" panose="02020603050405020304" pitchFamily="18" charset="0"/>
                <a:cs typeface="Times New Roman" panose="02020603050405020304" pitchFamily="18" charset="0"/>
              </a:rPr>
              <a:t>Bible Study – Class 7  </a:t>
            </a:r>
          </a:p>
        </p:txBody>
      </p:sp>
      <p:sp>
        <p:nvSpPr>
          <p:cNvPr id="5" name="Footer Placeholder 4">
            <a:extLst>
              <a:ext uri="{FF2B5EF4-FFF2-40B4-BE49-F238E27FC236}">
                <a16:creationId xmlns:a16="http://schemas.microsoft.com/office/drawing/2014/main" id="{8CB34AAE-AD74-C612-1A4C-9E1E2BE3F893}"/>
              </a:ext>
            </a:extLst>
          </p:cNvPr>
          <p:cNvSpPr>
            <a:spLocks noGrp="1"/>
          </p:cNvSpPr>
          <p:nvPr>
            <p:ph type="ftr" sz="quarter" idx="11"/>
          </p:nvPr>
        </p:nvSpPr>
        <p:spPr>
          <a:xfrm>
            <a:off x="838200" y="6356350"/>
            <a:ext cx="9803130" cy="365125"/>
          </a:xfrm>
        </p:spPr>
        <p:txBody>
          <a:bodyPr/>
          <a:lstStyle/>
          <a:p>
            <a:pPr algn="l"/>
            <a:r>
              <a:rPr lang="en-US" dirty="0"/>
              <a:t>Buffalo-Pittsburgh Diocese PNCC                                             Rev. Dr. D.L. Seekins</a:t>
            </a:r>
          </a:p>
        </p:txBody>
      </p:sp>
      <p:sp>
        <p:nvSpPr>
          <p:cNvPr id="6" name="Slide Number Placeholder 5">
            <a:extLst>
              <a:ext uri="{FF2B5EF4-FFF2-40B4-BE49-F238E27FC236}">
                <a16:creationId xmlns:a16="http://schemas.microsoft.com/office/drawing/2014/main" id="{0CAA705F-8876-B9E3-5FDB-47950DD82A1A}"/>
              </a:ext>
            </a:extLst>
          </p:cNvPr>
          <p:cNvSpPr>
            <a:spLocks noGrp="1"/>
          </p:cNvSpPr>
          <p:nvPr>
            <p:ph type="sldNum" sz="quarter" idx="12"/>
          </p:nvPr>
        </p:nvSpPr>
        <p:spPr/>
        <p:txBody>
          <a:bodyPr/>
          <a:lstStyle/>
          <a:p>
            <a:fld id="{13E4AA86-8703-454E-B8CD-5341B2B94ABB}" type="slidenum">
              <a:rPr lang="en-US" smtClean="0"/>
              <a:t>15</a:t>
            </a:fld>
            <a:endParaRPr lang="en-US"/>
          </a:p>
        </p:txBody>
      </p:sp>
      <p:sp>
        <p:nvSpPr>
          <p:cNvPr id="7" name="Content Placeholder 6">
            <a:extLst>
              <a:ext uri="{FF2B5EF4-FFF2-40B4-BE49-F238E27FC236}">
                <a16:creationId xmlns:a16="http://schemas.microsoft.com/office/drawing/2014/main" id="{57CC55BA-77D4-4843-E478-55FC1971ECF4}"/>
              </a:ext>
            </a:extLst>
          </p:cNvPr>
          <p:cNvSpPr>
            <a:spLocks noGrp="1"/>
          </p:cNvSpPr>
          <p:nvPr>
            <p:ph idx="1"/>
          </p:nvPr>
        </p:nvSpPr>
        <p:spPr>
          <a:xfrm>
            <a:off x="838200" y="1340827"/>
            <a:ext cx="10515600" cy="4931019"/>
          </a:xfrm>
        </p:spPr>
        <p:txBody>
          <a:bodyPr>
            <a:normAutofit/>
          </a:bodyPr>
          <a:lstStyle/>
          <a:p>
            <a:pPr marL="0" indent="0">
              <a:lnSpc>
                <a:spcPct val="150000"/>
              </a:lnSpc>
              <a:buNone/>
            </a:pPr>
            <a:r>
              <a:rPr lang="en-US" sz="2800" u="none" strike="noStrike" dirty="0">
                <a:effectLst/>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Old Testament</a:t>
            </a:r>
            <a:r>
              <a:rPr lang="en-US" sz="2800" u="none" strike="noStrike" dirty="0">
                <a:effectLst/>
                <a:latin typeface="Times New Roman" panose="02020603050405020304" pitchFamily="18" charset="0"/>
                <a:cs typeface="Times New Roman" panose="02020603050405020304" pitchFamily="18" charset="0"/>
              </a:rPr>
              <a:t>: </a:t>
            </a:r>
            <a:r>
              <a:rPr lang="en-US" sz="2800" b="0" i="0" dirty="0">
                <a:solidFill>
                  <a:srgbClr val="4D5156"/>
                </a:solidFill>
                <a:effectLst/>
                <a:latin typeface="Times New Roman" panose="02020603050405020304" pitchFamily="18" charset="0"/>
                <a:cs typeface="Times New Roman" panose="02020603050405020304" pitchFamily="18" charset="0"/>
              </a:rPr>
              <a:t> </a:t>
            </a:r>
            <a:r>
              <a:rPr lang="en-US" sz="1800" b="1" u="none" strike="noStrike" dirty="0">
                <a:effectLst/>
                <a:latin typeface="Times New Roman" panose="02020603050405020304" pitchFamily="18" charset="0"/>
                <a:cs typeface="Times New Roman" panose="02020603050405020304" pitchFamily="18" charset="0"/>
              </a:rPr>
              <a:t>Torah (Pentateuch)</a:t>
            </a:r>
            <a:endParaRPr lang="en-US" sz="1800" u="none" strike="noStrike" dirty="0">
              <a:effectLst/>
              <a:latin typeface="Times New Roman" panose="02020603050405020304" pitchFamily="18" charset="0"/>
              <a:cs typeface="Times New Roman" panose="02020603050405020304" pitchFamily="18" charset="0"/>
            </a:endParaRPr>
          </a:p>
          <a:p>
            <a:pPr marL="0" marR="0" indent="0">
              <a:lnSpc>
                <a:spcPct val="107000"/>
              </a:lnSpc>
              <a:spcBef>
                <a:spcPts val="0"/>
              </a:spcBef>
              <a:spcAft>
                <a:spcPts val="800"/>
              </a:spcAft>
              <a:buNone/>
            </a:pPr>
            <a:r>
              <a:rPr lang="en-US" sz="2100" b="1" kern="100" dirty="0">
                <a:effectLst/>
                <a:latin typeface="Times New Roman" panose="02020603050405020304" pitchFamily="18" charset="0"/>
                <a:ea typeface="Calibri" panose="020F0502020204030204" pitchFamily="34" charset="0"/>
                <a:cs typeface="Times New Roman" panose="02020603050405020304" pitchFamily="18" charset="0"/>
              </a:rPr>
              <a:t>Deuteronomy 8 </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Do Not Forget the LORD</a:t>
            </a:r>
          </a:p>
          <a:p>
            <a:pPr marL="0" marR="0" indent="0">
              <a:lnSpc>
                <a:spcPct val="107000"/>
              </a:lnSpc>
              <a:spcBef>
                <a:spcPts val="0"/>
              </a:spcBef>
              <a:spcAft>
                <a:spcPts val="800"/>
              </a:spcAft>
              <a:buNone/>
            </a:pPr>
            <a:endParaRPr lang="en-US" sz="22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8:1</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 Be careful to follow every command I am giving you today, so that you may live and increase and may enter and possess the land the LORD promised on oath to your ancestors. </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2</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 Remember how the LORD your God led you all the way in the wilderness these forty years, to humble and test you in order to know what was in your heart, whether or not you would keep his commands.</a:t>
            </a:r>
          </a:p>
          <a:p>
            <a:pPr marL="0" marR="0" indent="0">
              <a:lnSpc>
                <a:spcPct val="107000"/>
              </a:lnSpc>
              <a:spcBef>
                <a:spcPts val="0"/>
              </a:spcBef>
              <a:spcAft>
                <a:spcPts val="800"/>
              </a:spcAft>
              <a:buNone/>
            </a:pPr>
            <a:endParaRPr lang="en-US" sz="22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100"/>
              </a:spcAft>
              <a:buNone/>
            </a:pPr>
            <a:r>
              <a:rPr lang="en-US" sz="1600" kern="100" dirty="0">
                <a:effectLst/>
                <a:latin typeface="Times New Roman" panose="02020603050405020304" pitchFamily="18" charset="0"/>
                <a:ea typeface="Calibri" panose="020F0502020204030204" pitchFamily="34" charset="0"/>
                <a:cs typeface="Times New Roman" panose="02020603050405020304" pitchFamily="18" charset="0"/>
              </a:rPr>
              <a:t>Zondervan,. NIV, Kids' Visual Study Bible, Full Color Interior: Explore the Story of the Bible---People, Places, and History (p. 662-663). </a:t>
            </a:r>
            <a:r>
              <a:rPr lang="en-US" sz="1600" kern="100" dirty="0" err="1">
                <a:effectLst/>
                <a:latin typeface="Times New Roman" panose="02020603050405020304" pitchFamily="18" charset="0"/>
                <a:ea typeface="Calibri" panose="020F0502020204030204" pitchFamily="34" charset="0"/>
                <a:cs typeface="Times New Roman" panose="02020603050405020304" pitchFamily="18" charset="0"/>
              </a:rPr>
              <a:t>Zonderkidz</a:t>
            </a:r>
            <a:r>
              <a:rPr lang="en-US" sz="1600" kern="100" dirty="0">
                <a:effectLst/>
                <a:latin typeface="Times New Roman" panose="02020603050405020304" pitchFamily="18" charset="0"/>
                <a:ea typeface="Calibri" panose="020F0502020204030204" pitchFamily="34" charset="0"/>
                <a:cs typeface="Times New Roman" panose="02020603050405020304" pitchFamily="18" charset="0"/>
              </a:rPr>
              <a:t>. Kindle Edition. </a:t>
            </a:r>
          </a:p>
        </p:txBody>
      </p:sp>
    </p:spTree>
    <p:extLst>
      <p:ext uri="{BB962C8B-B14F-4D97-AF65-F5344CB8AC3E}">
        <p14:creationId xmlns:p14="http://schemas.microsoft.com/office/powerpoint/2010/main" val="37425556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7B87CA-102E-4A22-FF3B-3F31359343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4672C8-79A8-2CBF-27EB-4D3CD5C85564}"/>
              </a:ext>
            </a:extLst>
          </p:cNvPr>
          <p:cNvSpPr>
            <a:spLocks noGrp="1"/>
          </p:cNvSpPr>
          <p:nvPr>
            <p:ph type="title"/>
          </p:nvPr>
        </p:nvSpPr>
        <p:spPr>
          <a:xfrm>
            <a:off x="838200" y="365125"/>
            <a:ext cx="10515600" cy="1086485"/>
          </a:xfrm>
        </p:spPr>
        <p:txBody>
          <a:bodyPr/>
          <a:lstStyle/>
          <a:p>
            <a:pPr algn="ctr"/>
            <a:r>
              <a:rPr lang="en-US" dirty="0">
                <a:latin typeface="Times New Roman" panose="02020603050405020304" pitchFamily="18" charset="0"/>
                <a:cs typeface="Times New Roman" panose="02020603050405020304" pitchFamily="18" charset="0"/>
              </a:rPr>
              <a:t>Bible Study – Class 7  </a:t>
            </a:r>
          </a:p>
        </p:txBody>
      </p:sp>
      <p:sp>
        <p:nvSpPr>
          <p:cNvPr id="5" name="Footer Placeholder 4">
            <a:extLst>
              <a:ext uri="{FF2B5EF4-FFF2-40B4-BE49-F238E27FC236}">
                <a16:creationId xmlns:a16="http://schemas.microsoft.com/office/drawing/2014/main" id="{E5B40DF5-1B5A-AD1B-4FE3-626356CCC799}"/>
              </a:ext>
            </a:extLst>
          </p:cNvPr>
          <p:cNvSpPr>
            <a:spLocks noGrp="1"/>
          </p:cNvSpPr>
          <p:nvPr>
            <p:ph type="ftr" sz="quarter" idx="11"/>
          </p:nvPr>
        </p:nvSpPr>
        <p:spPr>
          <a:xfrm>
            <a:off x="838200" y="6356350"/>
            <a:ext cx="9803130" cy="365125"/>
          </a:xfrm>
        </p:spPr>
        <p:txBody>
          <a:bodyPr/>
          <a:lstStyle/>
          <a:p>
            <a:pPr algn="l"/>
            <a:r>
              <a:rPr lang="en-US" dirty="0"/>
              <a:t>Buffalo-Pittsburgh Diocese PNCC                                             Rev. Dr. D.L. Seekins</a:t>
            </a:r>
          </a:p>
        </p:txBody>
      </p:sp>
      <p:sp>
        <p:nvSpPr>
          <p:cNvPr id="6" name="Slide Number Placeholder 5">
            <a:extLst>
              <a:ext uri="{FF2B5EF4-FFF2-40B4-BE49-F238E27FC236}">
                <a16:creationId xmlns:a16="http://schemas.microsoft.com/office/drawing/2014/main" id="{2F0C31C8-C6A3-1438-5F56-AB74869109E2}"/>
              </a:ext>
            </a:extLst>
          </p:cNvPr>
          <p:cNvSpPr>
            <a:spLocks noGrp="1"/>
          </p:cNvSpPr>
          <p:nvPr>
            <p:ph type="sldNum" sz="quarter" idx="12"/>
          </p:nvPr>
        </p:nvSpPr>
        <p:spPr/>
        <p:txBody>
          <a:bodyPr/>
          <a:lstStyle/>
          <a:p>
            <a:fld id="{13E4AA86-8703-454E-B8CD-5341B2B94ABB}" type="slidenum">
              <a:rPr lang="en-US" smtClean="0"/>
              <a:t>16</a:t>
            </a:fld>
            <a:endParaRPr lang="en-US"/>
          </a:p>
        </p:txBody>
      </p:sp>
      <p:sp>
        <p:nvSpPr>
          <p:cNvPr id="7" name="Content Placeholder 6">
            <a:extLst>
              <a:ext uri="{FF2B5EF4-FFF2-40B4-BE49-F238E27FC236}">
                <a16:creationId xmlns:a16="http://schemas.microsoft.com/office/drawing/2014/main" id="{1FD7C658-D0B2-1149-BB8F-32B56B37BE2C}"/>
              </a:ext>
            </a:extLst>
          </p:cNvPr>
          <p:cNvSpPr>
            <a:spLocks noGrp="1"/>
          </p:cNvSpPr>
          <p:nvPr>
            <p:ph idx="1"/>
          </p:nvPr>
        </p:nvSpPr>
        <p:spPr>
          <a:xfrm>
            <a:off x="838200" y="1340827"/>
            <a:ext cx="10515600" cy="4931019"/>
          </a:xfrm>
        </p:spPr>
        <p:txBody>
          <a:bodyPr>
            <a:normAutofit/>
          </a:bodyPr>
          <a:lstStyle/>
          <a:p>
            <a:pPr marL="0" indent="0">
              <a:lnSpc>
                <a:spcPct val="150000"/>
              </a:lnSpc>
              <a:buNone/>
            </a:pPr>
            <a:r>
              <a:rPr lang="en-US" sz="2800" u="none" strike="noStrike" dirty="0">
                <a:effectLst/>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Old Testament</a:t>
            </a:r>
            <a:r>
              <a:rPr lang="en-US" sz="2800" u="none" strike="noStrike" dirty="0">
                <a:effectLst/>
                <a:latin typeface="Times New Roman" panose="02020603050405020304" pitchFamily="18" charset="0"/>
                <a:cs typeface="Times New Roman" panose="02020603050405020304" pitchFamily="18" charset="0"/>
              </a:rPr>
              <a:t>: </a:t>
            </a:r>
            <a:r>
              <a:rPr lang="en-US" sz="2800" b="0" i="0" dirty="0">
                <a:solidFill>
                  <a:srgbClr val="4D5156"/>
                </a:solidFill>
                <a:effectLst/>
                <a:latin typeface="Times New Roman" panose="02020603050405020304" pitchFamily="18" charset="0"/>
                <a:cs typeface="Times New Roman" panose="02020603050405020304" pitchFamily="18" charset="0"/>
              </a:rPr>
              <a:t> </a:t>
            </a:r>
            <a:r>
              <a:rPr lang="en-US" sz="1800" b="1" u="none" strike="noStrike" dirty="0">
                <a:effectLst/>
                <a:latin typeface="Times New Roman" panose="02020603050405020304" pitchFamily="18" charset="0"/>
                <a:cs typeface="Times New Roman" panose="02020603050405020304" pitchFamily="18" charset="0"/>
              </a:rPr>
              <a:t>Torah (Pentateuch)</a:t>
            </a:r>
            <a:endParaRPr lang="en-US" sz="1800" u="none" strike="noStrike" dirty="0">
              <a:effectLst/>
              <a:latin typeface="Times New Roman" panose="02020603050405020304" pitchFamily="18" charset="0"/>
              <a:cs typeface="Times New Roman" panose="02020603050405020304" pitchFamily="18" charset="0"/>
            </a:endParaRPr>
          </a:p>
          <a:p>
            <a:pPr marL="0" marR="0" indent="0">
              <a:lnSpc>
                <a:spcPct val="107000"/>
              </a:lnSpc>
              <a:spcBef>
                <a:spcPts val="0"/>
              </a:spcBef>
              <a:spcAft>
                <a:spcPts val="800"/>
              </a:spcAft>
              <a:buNone/>
            </a:pPr>
            <a:r>
              <a:rPr lang="en-US" sz="2100" b="1" kern="100" dirty="0">
                <a:effectLst/>
                <a:latin typeface="Times New Roman" panose="02020603050405020304" pitchFamily="18" charset="0"/>
                <a:ea typeface="Calibri" panose="020F0502020204030204" pitchFamily="34" charset="0"/>
                <a:cs typeface="Times New Roman" panose="02020603050405020304" pitchFamily="18" charset="0"/>
              </a:rPr>
              <a:t>Deuteronomy 9 </a:t>
            </a:r>
            <a:r>
              <a:rPr lang="en-US" sz="2400" kern="100" dirty="0">
                <a:effectLst/>
                <a:latin typeface="Times New Roman" panose="02020603050405020304" pitchFamily="18" charset="0"/>
                <a:ea typeface="Calibri" panose="020F0502020204030204" pitchFamily="34" charset="0"/>
                <a:cs typeface="Times New Roman" panose="02020603050405020304" pitchFamily="18" charset="0"/>
              </a:rPr>
              <a:t>Not Because of Israel’s Righteousness </a:t>
            </a:r>
            <a:endParaRPr lang="en-US" sz="22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600" kern="100" dirty="0">
                <a:latin typeface="Times New Roman" panose="02020603050405020304" pitchFamily="18" charset="0"/>
                <a:ea typeface="Calibri" panose="020F0502020204030204" pitchFamily="34" charset="0"/>
                <a:cs typeface="Times New Roman" panose="02020603050405020304" pitchFamily="18" charset="0"/>
              </a:rPr>
              <a:t>9:</a:t>
            </a:r>
            <a:r>
              <a:rPr lang="en-US" sz="1600" kern="100" dirty="0">
                <a:effectLst/>
                <a:latin typeface="Times New Roman" panose="02020603050405020304" pitchFamily="18" charset="0"/>
                <a:ea typeface="Calibri" panose="020F0502020204030204" pitchFamily="34" charset="0"/>
                <a:cs typeface="Times New Roman" panose="02020603050405020304" pitchFamily="18" charset="0"/>
              </a:rPr>
              <a:t>1</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“Hear, Israel: You are now about to cross the Jordan to go in and dispossess nations greater and stronger than you, with large cities that have walls up to the sky. </a:t>
            </a: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2 </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The people are strong and tall—</a:t>
            </a:r>
            <a:r>
              <a:rPr lang="en-US" sz="2000" kern="100" dirty="0" err="1">
                <a:effectLst/>
                <a:latin typeface="Times New Roman" panose="02020603050405020304" pitchFamily="18" charset="0"/>
                <a:ea typeface="Calibri" panose="020F0502020204030204" pitchFamily="34" charset="0"/>
                <a:cs typeface="Times New Roman" panose="02020603050405020304" pitchFamily="18" charset="0"/>
              </a:rPr>
              <a:t>Anakites</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 You know about them and have heard it said: “Who can stand up against the </a:t>
            </a:r>
            <a:r>
              <a:rPr lang="en-US" sz="2000" kern="100" dirty="0" err="1">
                <a:effectLst/>
                <a:latin typeface="Times New Roman" panose="02020603050405020304" pitchFamily="18" charset="0"/>
                <a:ea typeface="Calibri" panose="020F0502020204030204" pitchFamily="34" charset="0"/>
                <a:cs typeface="Times New Roman" panose="02020603050405020304" pitchFamily="18" charset="0"/>
              </a:rPr>
              <a:t>Anakites</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400" kern="100" dirty="0">
                <a:effectLst/>
                <a:latin typeface="Times New Roman" panose="02020603050405020304" pitchFamily="18" charset="0"/>
                <a:ea typeface="Calibri" panose="020F0502020204030204" pitchFamily="34" charset="0"/>
                <a:cs typeface="Times New Roman" panose="02020603050405020304" pitchFamily="18" charset="0"/>
              </a:rPr>
              <a:t>3</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But be assured today that the LORD your God is the one who goes across ahead of you like a devouring fire. He will destroy them; he will subdue them before you.</a:t>
            </a:r>
          </a:p>
          <a:p>
            <a:pPr marL="0" marR="0" indent="0">
              <a:lnSpc>
                <a:spcPct val="107000"/>
              </a:lnSpc>
              <a:spcBef>
                <a:spcPts val="0"/>
              </a:spcBef>
              <a:spcAft>
                <a:spcPts val="800"/>
              </a:spcAft>
              <a:buNone/>
            </a:pPr>
            <a:endParaRPr lang="en-US"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600" kern="100" dirty="0">
                <a:effectLst/>
                <a:latin typeface="Times New Roman" panose="02020603050405020304" pitchFamily="18" charset="0"/>
                <a:ea typeface="Calibri" panose="020F0502020204030204" pitchFamily="34" charset="0"/>
                <a:cs typeface="Times New Roman" panose="02020603050405020304" pitchFamily="18" charset="0"/>
              </a:rPr>
              <a:t>Zondervan,. NIV, Kids' Visual Study Bible, Full Color Interior: Explore the Story of the Bible---People, Places, and History (p. 664). </a:t>
            </a:r>
            <a:r>
              <a:rPr lang="en-US" sz="1600" kern="100" dirty="0" err="1">
                <a:effectLst/>
                <a:latin typeface="Times New Roman" panose="02020603050405020304" pitchFamily="18" charset="0"/>
                <a:ea typeface="Calibri" panose="020F0502020204030204" pitchFamily="34" charset="0"/>
                <a:cs typeface="Times New Roman" panose="02020603050405020304" pitchFamily="18" charset="0"/>
              </a:rPr>
              <a:t>Zonderkidz</a:t>
            </a:r>
            <a:r>
              <a:rPr lang="en-US" sz="1600" kern="100" dirty="0">
                <a:effectLst/>
                <a:latin typeface="Times New Roman" panose="02020603050405020304" pitchFamily="18" charset="0"/>
                <a:ea typeface="Calibri" panose="020F0502020204030204" pitchFamily="34" charset="0"/>
                <a:cs typeface="Times New Roman" panose="02020603050405020304" pitchFamily="18" charset="0"/>
              </a:rPr>
              <a:t>. Kindle Edition. </a:t>
            </a:r>
          </a:p>
        </p:txBody>
      </p:sp>
    </p:spTree>
    <p:extLst>
      <p:ext uri="{BB962C8B-B14F-4D97-AF65-F5344CB8AC3E}">
        <p14:creationId xmlns:p14="http://schemas.microsoft.com/office/powerpoint/2010/main" val="34545771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94311A-6D82-47C5-11BC-F89670EE3B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5FB9C3-45CB-0120-9937-2C7B1128519E}"/>
              </a:ext>
            </a:extLst>
          </p:cNvPr>
          <p:cNvSpPr>
            <a:spLocks noGrp="1"/>
          </p:cNvSpPr>
          <p:nvPr>
            <p:ph type="title"/>
          </p:nvPr>
        </p:nvSpPr>
        <p:spPr>
          <a:xfrm>
            <a:off x="838200" y="365125"/>
            <a:ext cx="10515600" cy="1086485"/>
          </a:xfrm>
        </p:spPr>
        <p:txBody>
          <a:bodyPr/>
          <a:lstStyle/>
          <a:p>
            <a:pPr algn="ctr"/>
            <a:r>
              <a:rPr lang="en-US" dirty="0">
                <a:latin typeface="Times New Roman" panose="02020603050405020304" pitchFamily="18" charset="0"/>
                <a:cs typeface="Times New Roman" panose="02020603050405020304" pitchFamily="18" charset="0"/>
              </a:rPr>
              <a:t>Bible Study – Class 7  </a:t>
            </a:r>
          </a:p>
        </p:txBody>
      </p:sp>
      <p:sp>
        <p:nvSpPr>
          <p:cNvPr id="5" name="Footer Placeholder 4">
            <a:extLst>
              <a:ext uri="{FF2B5EF4-FFF2-40B4-BE49-F238E27FC236}">
                <a16:creationId xmlns:a16="http://schemas.microsoft.com/office/drawing/2014/main" id="{30915C2D-3505-B869-81C1-E28238616A2B}"/>
              </a:ext>
            </a:extLst>
          </p:cNvPr>
          <p:cNvSpPr>
            <a:spLocks noGrp="1"/>
          </p:cNvSpPr>
          <p:nvPr>
            <p:ph type="ftr" sz="quarter" idx="11"/>
          </p:nvPr>
        </p:nvSpPr>
        <p:spPr>
          <a:xfrm>
            <a:off x="838200" y="6356350"/>
            <a:ext cx="9803130" cy="365125"/>
          </a:xfrm>
        </p:spPr>
        <p:txBody>
          <a:bodyPr/>
          <a:lstStyle/>
          <a:p>
            <a:pPr algn="l"/>
            <a:r>
              <a:rPr lang="en-US" dirty="0"/>
              <a:t>Buffalo-Pittsburgh Diocese PNCC                                             Rev. Dr. D.L. Seekins</a:t>
            </a:r>
          </a:p>
        </p:txBody>
      </p:sp>
      <p:sp>
        <p:nvSpPr>
          <p:cNvPr id="6" name="Slide Number Placeholder 5">
            <a:extLst>
              <a:ext uri="{FF2B5EF4-FFF2-40B4-BE49-F238E27FC236}">
                <a16:creationId xmlns:a16="http://schemas.microsoft.com/office/drawing/2014/main" id="{B15F4F6B-F80D-303F-794A-7CD5F4920093}"/>
              </a:ext>
            </a:extLst>
          </p:cNvPr>
          <p:cNvSpPr>
            <a:spLocks noGrp="1"/>
          </p:cNvSpPr>
          <p:nvPr>
            <p:ph type="sldNum" sz="quarter" idx="12"/>
          </p:nvPr>
        </p:nvSpPr>
        <p:spPr/>
        <p:txBody>
          <a:bodyPr/>
          <a:lstStyle/>
          <a:p>
            <a:fld id="{13E4AA86-8703-454E-B8CD-5341B2B94ABB}" type="slidenum">
              <a:rPr lang="en-US" smtClean="0"/>
              <a:t>17</a:t>
            </a:fld>
            <a:endParaRPr lang="en-US"/>
          </a:p>
        </p:txBody>
      </p:sp>
      <p:sp>
        <p:nvSpPr>
          <p:cNvPr id="7" name="Content Placeholder 6">
            <a:extLst>
              <a:ext uri="{FF2B5EF4-FFF2-40B4-BE49-F238E27FC236}">
                <a16:creationId xmlns:a16="http://schemas.microsoft.com/office/drawing/2014/main" id="{58F6DE06-A647-1198-9B79-3A6E05556244}"/>
              </a:ext>
            </a:extLst>
          </p:cNvPr>
          <p:cNvSpPr>
            <a:spLocks noGrp="1"/>
          </p:cNvSpPr>
          <p:nvPr>
            <p:ph idx="1"/>
          </p:nvPr>
        </p:nvSpPr>
        <p:spPr>
          <a:xfrm>
            <a:off x="838200" y="1340827"/>
            <a:ext cx="10515600" cy="4931019"/>
          </a:xfrm>
        </p:spPr>
        <p:txBody>
          <a:bodyPr>
            <a:normAutofit/>
          </a:bodyPr>
          <a:lstStyle/>
          <a:p>
            <a:pPr marL="0" indent="0">
              <a:lnSpc>
                <a:spcPct val="150000"/>
              </a:lnSpc>
              <a:buNone/>
            </a:pPr>
            <a:r>
              <a:rPr lang="en-US" sz="2800" u="none" strike="noStrike" dirty="0">
                <a:effectLst/>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Old Testament</a:t>
            </a:r>
            <a:r>
              <a:rPr lang="en-US" sz="2800" u="none" strike="noStrike" dirty="0">
                <a:effectLst/>
                <a:latin typeface="Times New Roman" panose="02020603050405020304" pitchFamily="18" charset="0"/>
                <a:cs typeface="Times New Roman" panose="02020603050405020304" pitchFamily="18" charset="0"/>
              </a:rPr>
              <a:t>: </a:t>
            </a:r>
            <a:r>
              <a:rPr lang="en-US" sz="2800" b="0" i="0" dirty="0">
                <a:solidFill>
                  <a:srgbClr val="4D5156"/>
                </a:solidFill>
                <a:effectLst/>
                <a:latin typeface="Times New Roman" panose="02020603050405020304" pitchFamily="18" charset="0"/>
                <a:cs typeface="Times New Roman" panose="02020603050405020304" pitchFamily="18" charset="0"/>
              </a:rPr>
              <a:t> </a:t>
            </a:r>
            <a:r>
              <a:rPr lang="en-US" sz="1800" b="1" u="none" strike="noStrike" dirty="0">
                <a:effectLst/>
                <a:latin typeface="Times New Roman" panose="02020603050405020304" pitchFamily="18" charset="0"/>
                <a:cs typeface="Times New Roman" panose="02020603050405020304" pitchFamily="18" charset="0"/>
              </a:rPr>
              <a:t>Torah (Pentateuch)</a:t>
            </a:r>
            <a:endParaRPr lang="en-US" sz="1800" u="none" strike="noStrike" dirty="0">
              <a:effectLst/>
              <a:latin typeface="Times New Roman" panose="02020603050405020304" pitchFamily="18" charset="0"/>
              <a:cs typeface="Times New Roman" panose="02020603050405020304" pitchFamily="18" charset="0"/>
            </a:endParaRPr>
          </a:p>
          <a:p>
            <a:pPr marL="0" marR="0" indent="0">
              <a:lnSpc>
                <a:spcPct val="107000"/>
              </a:lnSpc>
              <a:spcBef>
                <a:spcPts val="0"/>
              </a:spcBef>
              <a:spcAft>
                <a:spcPts val="800"/>
              </a:spcAft>
              <a:buNone/>
            </a:pPr>
            <a:r>
              <a:rPr lang="en-US" sz="2100" b="1" kern="100" dirty="0">
                <a:effectLst/>
                <a:latin typeface="Times New Roman" panose="02020603050405020304" pitchFamily="18" charset="0"/>
                <a:ea typeface="Calibri" panose="020F0502020204030204" pitchFamily="34" charset="0"/>
                <a:cs typeface="Times New Roman" panose="02020603050405020304" pitchFamily="18" charset="0"/>
              </a:rPr>
              <a:t>Deuteronomy 12 </a:t>
            </a:r>
            <a:r>
              <a:rPr lang="en-US" sz="2400" b="1" kern="100" dirty="0">
                <a:effectLst/>
                <a:latin typeface="Times New Roman" panose="02020603050405020304" pitchFamily="18" charset="0"/>
                <a:ea typeface="Calibri" panose="020F0502020204030204" pitchFamily="34" charset="0"/>
                <a:cs typeface="Times New Roman" panose="02020603050405020304" pitchFamily="18" charset="0"/>
              </a:rPr>
              <a:t>The One Place of Worship</a:t>
            </a:r>
          </a:p>
          <a:p>
            <a:pPr marL="0" marR="0" indent="0">
              <a:lnSpc>
                <a:spcPct val="107000"/>
              </a:lnSpc>
              <a:spcBef>
                <a:spcPts val="0"/>
              </a:spcBef>
              <a:spcAft>
                <a:spcPts val="800"/>
              </a:spcAft>
              <a:buNone/>
            </a:pPr>
            <a:r>
              <a:rPr lang="en-US" sz="1600" kern="100" dirty="0">
                <a:latin typeface="Times New Roman" panose="02020603050405020304" pitchFamily="18" charset="0"/>
                <a:ea typeface="Calibri" panose="020F0502020204030204" pitchFamily="34" charset="0"/>
                <a:cs typeface="Times New Roman" panose="02020603050405020304" pitchFamily="18" charset="0"/>
              </a:rPr>
              <a:t>12:1 </a:t>
            </a:r>
            <a:r>
              <a:rPr lang="en-US" sz="2000" kern="100" dirty="0">
                <a:latin typeface="Times New Roman" panose="02020603050405020304" pitchFamily="18" charset="0"/>
                <a:ea typeface="Calibri" panose="020F0502020204030204" pitchFamily="34" charset="0"/>
                <a:cs typeface="Times New Roman" panose="02020603050405020304" pitchFamily="18" charset="0"/>
              </a:rPr>
              <a:t>These are the decrees and laws you must be careful to follow in the land that the LORD, the God of your ancestors, has given you to possess—as long as you live in the land. </a:t>
            </a:r>
            <a:r>
              <a:rPr lang="en-US" sz="1600" kern="100" dirty="0">
                <a:latin typeface="Times New Roman" panose="02020603050405020304" pitchFamily="18" charset="0"/>
                <a:ea typeface="Calibri" panose="020F0502020204030204" pitchFamily="34" charset="0"/>
                <a:cs typeface="Times New Roman" panose="02020603050405020304" pitchFamily="18" charset="0"/>
              </a:rPr>
              <a:t>2</a:t>
            </a:r>
            <a:r>
              <a:rPr lang="en-US" sz="2000" kern="100" dirty="0">
                <a:latin typeface="Times New Roman" panose="02020603050405020304" pitchFamily="18" charset="0"/>
                <a:ea typeface="Calibri" panose="020F0502020204030204" pitchFamily="34" charset="0"/>
                <a:cs typeface="Times New Roman" panose="02020603050405020304" pitchFamily="18" charset="0"/>
              </a:rPr>
              <a:t> Destroy completely all the places on the high mountains, on the hills and under every spreading tree, where the nations you are dispossessing worship their gods. </a:t>
            </a:r>
            <a:r>
              <a:rPr lang="en-US" sz="1600" kern="100" dirty="0">
                <a:latin typeface="Times New Roman" panose="02020603050405020304" pitchFamily="18" charset="0"/>
                <a:ea typeface="Calibri" panose="020F0502020204030204" pitchFamily="34" charset="0"/>
                <a:cs typeface="Times New Roman" panose="02020603050405020304" pitchFamily="18" charset="0"/>
              </a:rPr>
              <a:t>3</a:t>
            </a:r>
            <a:r>
              <a:rPr lang="en-US" sz="2000" kern="100" dirty="0">
                <a:latin typeface="Times New Roman" panose="02020603050405020304" pitchFamily="18" charset="0"/>
                <a:ea typeface="Calibri" panose="020F0502020204030204" pitchFamily="34" charset="0"/>
                <a:cs typeface="Times New Roman" panose="02020603050405020304" pitchFamily="18" charset="0"/>
              </a:rPr>
              <a:t> Break down their altars, smash their sacred stones and burn their Asherah poles in the fire; cut down the idols of their gods and wipe out their names from those places. </a:t>
            </a:r>
            <a:r>
              <a:rPr lang="en-US" sz="1600" kern="100" dirty="0">
                <a:latin typeface="Times New Roman" panose="02020603050405020304" pitchFamily="18" charset="0"/>
                <a:ea typeface="Calibri" panose="020F0502020204030204" pitchFamily="34" charset="0"/>
                <a:cs typeface="Times New Roman" panose="02020603050405020304" pitchFamily="18" charset="0"/>
              </a:rPr>
              <a:t>4</a:t>
            </a:r>
            <a:r>
              <a:rPr lang="en-US" sz="2000" kern="100" dirty="0">
                <a:latin typeface="Times New Roman" panose="02020603050405020304" pitchFamily="18" charset="0"/>
                <a:ea typeface="Calibri" panose="020F0502020204030204" pitchFamily="34" charset="0"/>
                <a:cs typeface="Times New Roman" panose="02020603050405020304" pitchFamily="18" charset="0"/>
              </a:rPr>
              <a:t> You must not worship the LORD your God in their way.</a:t>
            </a:r>
          </a:p>
          <a:p>
            <a:pPr marL="0" marR="0" indent="0">
              <a:lnSpc>
                <a:spcPct val="107000"/>
              </a:lnSpc>
              <a:spcBef>
                <a:spcPts val="0"/>
              </a:spcBef>
              <a:spcAft>
                <a:spcPts val="800"/>
              </a:spcAft>
              <a:buNone/>
            </a:pPr>
            <a:endParaRPr lang="en-US" sz="1600" kern="100" dirty="0">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600" kern="100" dirty="0">
                <a:latin typeface="Times New Roman" panose="02020603050405020304" pitchFamily="18" charset="0"/>
                <a:ea typeface="Calibri" panose="020F0502020204030204" pitchFamily="34" charset="0"/>
                <a:cs typeface="Times New Roman" panose="02020603050405020304" pitchFamily="18" charset="0"/>
              </a:rPr>
              <a:t>Zondervan,. NIV, Kids' Visual Study Bible, Full Color Interior: Explore the Story of the Bible---People, Places, and History (pp. 670-671). </a:t>
            </a:r>
            <a:r>
              <a:rPr lang="en-US" sz="1600" kern="100" dirty="0" err="1">
                <a:latin typeface="Times New Roman" panose="02020603050405020304" pitchFamily="18" charset="0"/>
                <a:ea typeface="Calibri" panose="020F0502020204030204" pitchFamily="34" charset="0"/>
                <a:cs typeface="Times New Roman" panose="02020603050405020304" pitchFamily="18" charset="0"/>
              </a:rPr>
              <a:t>Zonderkidz</a:t>
            </a:r>
            <a:r>
              <a:rPr lang="en-US" sz="1600" kern="100" dirty="0">
                <a:latin typeface="Times New Roman" panose="02020603050405020304" pitchFamily="18" charset="0"/>
                <a:ea typeface="Calibri" panose="020F0502020204030204" pitchFamily="34" charset="0"/>
                <a:cs typeface="Times New Roman" panose="02020603050405020304" pitchFamily="18" charset="0"/>
              </a:rPr>
              <a:t>. Kindle Edition. </a:t>
            </a:r>
            <a:endParaRPr lang="en-US" sz="16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173368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CB8BB9-B310-7C2E-A21F-C9E99BDD44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EB918F-5D59-B480-C6C5-B600B2B2D598}"/>
              </a:ext>
            </a:extLst>
          </p:cNvPr>
          <p:cNvSpPr>
            <a:spLocks noGrp="1"/>
          </p:cNvSpPr>
          <p:nvPr>
            <p:ph type="title"/>
          </p:nvPr>
        </p:nvSpPr>
        <p:spPr>
          <a:xfrm>
            <a:off x="838200" y="365125"/>
            <a:ext cx="10515600" cy="1086485"/>
          </a:xfrm>
        </p:spPr>
        <p:txBody>
          <a:bodyPr/>
          <a:lstStyle/>
          <a:p>
            <a:pPr algn="ctr"/>
            <a:r>
              <a:rPr lang="en-US" dirty="0">
                <a:latin typeface="Times New Roman" panose="02020603050405020304" pitchFamily="18" charset="0"/>
                <a:cs typeface="Times New Roman" panose="02020603050405020304" pitchFamily="18" charset="0"/>
              </a:rPr>
              <a:t>Bible Study – Class 7  </a:t>
            </a:r>
          </a:p>
        </p:txBody>
      </p:sp>
      <p:sp>
        <p:nvSpPr>
          <p:cNvPr id="5" name="Footer Placeholder 4">
            <a:extLst>
              <a:ext uri="{FF2B5EF4-FFF2-40B4-BE49-F238E27FC236}">
                <a16:creationId xmlns:a16="http://schemas.microsoft.com/office/drawing/2014/main" id="{4B87F54E-F89A-B2C0-6BF5-BD6B0B1DDC94}"/>
              </a:ext>
            </a:extLst>
          </p:cNvPr>
          <p:cNvSpPr>
            <a:spLocks noGrp="1"/>
          </p:cNvSpPr>
          <p:nvPr>
            <p:ph type="ftr" sz="quarter" idx="11"/>
          </p:nvPr>
        </p:nvSpPr>
        <p:spPr>
          <a:xfrm>
            <a:off x="838200" y="6356350"/>
            <a:ext cx="9803130" cy="365125"/>
          </a:xfrm>
        </p:spPr>
        <p:txBody>
          <a:bodyPr/>
          <a:lstStyle/>
          <a:p>
            <a:pPr algn="l"/>
            <a:r>
              <a:rPr lang="en-US" dirty="0"/>
              <a:t>Buffalo-Pittsburgh Diocese PNCC                                             Rev. Dr. D.L. Seekins</a:t>
            </a:r>
          </a:p>
        </p:txBody>
      </p:sp>
      <p:sp>
        <p:nvSpPr>
          <p:cNvPr id="6" name="Slide Number Placeholder 5">
            <a:extLst>
              <a:ext uri="{FF2B5EF4-FFF2-40B4-BE49-F238E27FC236}">
                <a16:creationId xmlns:a16="http://schemas.microsoft.com/office/drawing/2014/main" id="{B687E94B-5465-E09D-A57D-8F4E469431AA}"/>
              </a:ext>
            </a:extLst>
          </p:cNvPr>
          <p:cNvSpPr>
            <a:spLocks noGrp="1"/>
          </p:cNvSpPr>
          <p:nvPr>
            <p:ph type="sldNum" sz="quarter" idx="12"/>
          </p:nvPr>
        </p:nvSpPr>
        <p:spPr/>
        <p:txBody>
          <a:bodyPr/>
          <a:lstStyle/>
          <a:p>
            <a:fld id="{13E4AA86-8703-454E-B8CD-5341B2B94ABB}" type="slidenum">
              <a:rPr lang="en-US" smtClean="0"/>
              <a:t>18</a:t>
            </a:fld>
            <a:endParaRPr lang="en-US"/>
          </a:p>
        </p:txBody>
      </p:sp>
      <p:sp>
        <p:nvSpPr>
          <p:cNvPr id="7" name="Content Placeholder 6">
            <a:extLst>
              <a:ext uri="{FF2B5EF4-FFF2-40B4-BE49-F238E27FC236}">
                <a16:creationId xmlns:a16="http://schemas.microsoft.com/office/drawing/2014/main" id="{5F01461E-580D-8C83-7EF5-760522D3B84D}"/>
              </a:ext>
            </a:extLst>
          </p:cNvPr>
          <p:cNvSpPr>
            <a:spLocks noGrp="1"/>
          </p:cNvSpPr>
          <p:nvPr>
            <p:ph idx="1"/>
          </p:nvPr>
        </p:nvSpPr>
        <p:spPr>
          <a:xfrm>
            <a:off x="838200" y="1340827"/>
            <a:ext cx="10515600" cy="4931019"/>
          </a:xfrm>
        </p:spPr>
        <p:txBody>
          <a:bodyPr>
            <a:normAutofit/>
          </a:bodyPr>
          <a:lstStyle/>
          <a:p>
            <a:pPr marL="0" indent="0">
              <a:lnSpc>
                <a:spcPct val="150000"/>
              </a:lnSpc>
              <a:buNone/>
            </a:pPr>
            <a:r>
              <a:rPr lang="en-US" sz="2800" u="none" strike="noStrike" dirty="0">
                <a:effectLst/>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Old Testament</a:t>
            </a:r>
            <a:r>
              <a:rPr lang="en-US" sz="2800" u="none" strike="noStrike" dirty="0">
                <a:effectLst/>
                <a:latin typeface="Times New Roman" panose="02020603050405020304" pitchFamily="18" charset="0"/>
                <a:cs typeface="Times New Roman" panose="02020603050405020304" pitchFamily="18" charset="0"/>
              </a:rPr>
              <a:t>: </a:t>
            </a:r>
            <a:r>
              <a:rPr lang="en-US" sz="2800" b="0" i="0" dirty="0">
                <a:solidFill>
                  <a:srgbClr val="4D5156"/>
                </a:solidFill>
                <a:effectLst/>
                <a:latin typeface="Times New Roman" panose="02020603050405020304" pitchFamily="18" charset="0"/>
                <a:cs typeface="Times New Roman" panose="02020603050405020304" pitchFamily="18" charset="0"/>
              </a:rPr>
              <a:t> </a:t>
            </a:r>
            <a:r>
              <a:rPr lang="en-US" sz="1800" b="1" u="none" strike="noStrike" dirty="0">
                <a:effectLst/>
                <a:latin typeface="Times New Roman" panose="02020603050405020304" pitchFamily="18" charset="0"/>
                <a:cs typeface="Times New Roman" panose="02020603050405020304" pitchFamily="18" charset="0"/>
              </a:rPr>
              <a:t>Torah (Pentateuch)</a:t>
            </a:r>
            <a:endParaRPr lang="en-US" sz="1800" u="none" strike="noStrike" dirty="0">
              <a:effectLst/>
              <a:latin typeface="Times New Roman" panose="02020603050405020304" pitchFamily="18" charset="0"/>
              <a:cs typeface="Times New Roman" panose="02020603050405020304" pitchFamily="18" charset="0"/>
            </a:endParaRPr>
          </a:p>
          <a:p>
            <a:pPr marL="0" marR="0" indent="0">
              <a:lnSpc>
                <a:spcPct val="107000"/>
              </a:lnSpc>
              <a:spcBef>
                <a:spcPts val="0"/>
              </a:spcBef>
              <a:spcAft>
                <a:spcPts val="800"/>
              </a:spcAft>
              <a:buNone/>
            </a:pPr>
            <a:r>
              <a:rPr lang="en-US" sz="2100" b="1" kern="100" dirty="0">
                <a:effectLst/>
                <a:latin typeface="Times New Roman" panose="02020603050405020304" pitchFamily="18" charset="0"/>
                <a:ea typeface="Calibri" panose="020F0502020204030204" pitchFamily="34" charset="0"/>
                <a:cs typeface="Times New Roman" panose="02020603050405020304" pitchFamily="18" charset="0"/>
              </a:rPr>
              <a:t>Deuteronomy 13 Worshiping Other Gods </a:t>
            </a:r>
          </a:p>
          <a:p>
            <a:pPr marL="0" marR="0" indent="0">
              <a:lnSpc>
                <a:spcPct val="107000"/>
              </a:lnSpc>
              <a:spcBef>
                <a:spcPts val="0"/>
              </a:spcBef>
              <a:spcAft>
                <a:spcPts val="800"/>
              </a:spcAft>
              <a:buNone/>
            </a:pPr>
            <a:r>
              <a:rPr lang="en-US" sz="1800" kern="100" dirty="0">
                <a:latin typeface="Times New Roman" panose="02020603050405020304" pitchFamily="18" charset="0"/>
                <a:ea typeface="Calibri" panose="020F0502020204030204" pitchFamily="34" charset="0"/>
                <a:cs typeface="Times New Roman" panose="02020603050405020304" pitchFamily="18" charset="0"/>
              </a:rPr>
              <a:t>13:</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1</a:t>
            </a:r>
            <a:r>
              <a:rPr lang="en-US" sz="2100" kern="100" dirty="0">
                <a:effectLst/>
                <a:latin typeface="Times New Roman" panose="02020603050405020304" pitchFamily="18" charset="0"/>
                <a:ea typeface="Calibri" panose="020F0502020204030204" pitchFamily="34" charset="0"/>
                <a:cs typeface="Times New Roman" panose="02020603050405020304" pitchFamily="18" charset="0"/>
              </a:rPr>
              <a:t> If a prophet, or one who foretells by dreams, appears among you and announces to you a sign or wonder, </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2</a:t>
            </a:r>
            <a:r>
              <a:rPr lang="en-US" sz="2100" kern="100" dirty="0">
                <a:effectLst/>
                <a:latin typeface="Times New Roman" panose="02020603050405020304" pitchFamily="18" charset="0"/>
                <a:ea typeface="Calibri" panose="020F0502020204030204" pitchFamily="34" charset="0"/>
                <a:cs typeface="Times New Roman" panose="02020603050405020304" pitchFamily="18" charset="0"/>
              </a:rPr>
              <a:t> and if the sign or wonder spoken of takes place, and the prophet says, “Let us follow other gods” (gods you have not known) “and let us worship them,” </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3</a:t>
            </a:r>
            <a:r>
              <a:rPr lang="en-US" sz="2100" kern="100" dirty="0">
                <a:effectLst/>
                <a:latin typeface="Times New Roman" panose="02020603050405020304" pitchFamily="18" charset="0"/>
                <a:ea typeface="Calibri" panose="020F0502020204030204" pitchFamily="34" charset="0"/>
                <a:cs typeface="Times New Roman" panose="02020603050405020304" pitchFamily="18" charset="0"/>
              </a:rPr>
              <a:t> you must not listen to the words of that prophet or dreamer. The LORD your God is testing you to find out whether you love him with all your heart and with all your soul. </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4</a:t>
            </a:r>
            <a:r>
              <a:rPr lang="en-US" sz="2100" kern="100" dirty="0">
                <a:effectLst/>
                <a:latin typeface="Times New Roman" panose="02020603050405020304" pitchFamily="18" charset="0"/>
                <a:ea typeface="Calibri" panose="020F0502020204030204" pitchFamily="34" charset="0"/>
                <a:cs typeface="Times New Roman" panose="02020603050405020304" pitchFamily="18" charset="0"/>
              </a:rPr>
              <a:t> It is the LORD your God you must follow, and him you must revere.</a:t>
            </a:r>
          </a:p>
          <a:p>
            <a:pPr marL="0" marR="0" indent="0">
              <a:lnSpc>
                <a:spcPct val="107000"/>
              </a:lnSpc>
              <a:spcBef>
                <a:spcPts val="0"/>
              </a:spcBef>
              <a:spcAft>
                <a:spcPts val="800"/>
              </a:spcAft>
              <a:buNone/>
            </a:pPr>
            <a:endParaRPr lang="en-US" sz="21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600" kern="100" dirty="0">
                <a:effectLst/>
                <a:latin typeface="Times New Roman" panose="02020603050405020304" pitchFamily="18" charset="0"/>
                <a:ea typeface="Calibri" panose="020F0502020204030204" pitchFamily="34" charset="0"/>
                <a:cs typeface="Times New Roman" panose="02020603050405020304" pitchFamily="18" charset="0"/>
              </a:rPr>
              <a:t>Zondervan,. NIV, Kids' Visual Study Bible, Full Color Interior: Explore the Story of the Bible---People, Places, and History (p. 673). </a:t>
            </a:r>
            <a:r>
              <a:rPr lang="en-US" sz="1600" kern="100" dirty="0" err="1">
                <a:effectLst/>
                <a:latin typeface="Times New Roman" panose="02020603050405020304" pitchFamily="18" charset="0"/>
                <a:ea typeface="Calibri" panose="020F0502020204030204" pitchFamily="34" charset="0"/>
                <a:cs typeface="Times New Roman" panose="02020603050405020304" pitchFamily="18" charset="0"/>
              </a:rPr>
              <a:t>Zonderkidz</a:t>
            </a:r>
            <a:r>
              <a:rPr lang="en-US" sz="1600" kern="100" dirty="0">
                <a:effectLst/>
                <a:latin typeface="Times New Roman" panose="02020603050405020304" pitchFamily="18" charset="0"/>
                <a:ea typeface="Calibri" panose="020F0502020204030204" pitchFamily="34" charset="0"/>
                <a:cs typeface="Times New Roman" panose="02020603050405020304" pitchFamily="18" charset="0"/>
              </a:rPr>
              <a:t>. Kindle Edition. </a:t>
            </a:r>
          </a:p>
        </p:txBody>
      </p:sp>
    </p:spTree>
    <p:extLst>
      <p:ext uri="{BB962C8B-B14F-4D97-AF65-F5344CB8AC3E}">
        <p14:creationId xmlns:p14="http://schemas.microsoft.com/office/powerpoint/2010/main" val="8469568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400B44-FB01-2497-D9E6-D0D15C52AE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2A00BE-4892-D26B-05AB-8E7203E687F7}"/>
              </a:ext>
            </a:extLst>
          </p:cNvPr>
          <p:cNvSpPr>
            <a:spLocks noGrp="1"/>
          </p:cNvSpPr>
          <p:nvPr>
            <p:ph type="title"/>
          </p:nvPr>
        </p:nvSpPr>
        <p:spPr>
          <a:xfrm>
            <a:off x="838200" y="365125"/>
            <a:ext cx="10515600" cy="1086485"/>
          </a:xfrm>
        </p:spPr>
        <p:txBody>
          <a:bodyPr/>
          <a:lstStyle/>
          <a:p>
            <a:pPr algn="ctr"/>
            <a:r>
              <a:rPr lang="en-US" dirty="0">
                <a:latin typeface="Times New Roman" panose="02020603050405020304" pitchFamily="18" charset="0"/>
                <a:cs typeface="Times New Roman" panose="02020603050405020304" pitchFamily="18" charset="0"/>
              </a:rPr>
              <a:t>Bible Study – Class 7  </a:t>
            </a:r>
          </a:p>
        </p:txBody>
      </p:sp>
      <p:sp>
        <p:nvSpPr>
          <p:cNvPr id="5" name="Footer Placeholder 4">
            <a:extLst>
              <a:ext uri="{FF2B5EF4-FFF2-40B4-BE49-F238E27FC236}">
                <a16:creationId xmlns:a16="http://schemas.microsoft.com/office/drawing/2014/main" id="{0233E8C1-2464-4ED5-04FC-2A3C03F5D98A}"/>
              </a:ext>
            </a:extLst>
          </p:cNvPr>
          <p:cNvSpPr>
            <a:spLocks noGrp="1"/>
          </p:cNvSpPr>
          <p:nvPr>
            <p:ph type="ftr" sz="quarter" idx="11"/>
          </p:nvPr>
        </p:nvSpPr>
        <p:spPr>
          <a:xfrm>
            <a:off x="838200" y="6356350"/>
            <a:ext cx="9803130" cy="365125"/>
          </a:xfrm>
        </p:spPr>
        <p:txBody>
          <a:bodyPr/>
          <a:lstStyle/>
          <a:p>
            <a:pPr algn="l"/>
            <a:r>
              <a:rPr lang="en-US" dirty="0"/>
              <a:t>Buffalo-Pittsburgh Diocese PNCC                                             Rev. Dr. D.L. Seekins</a:t>
            </a:r>
          </a:p>
        </p:txBody>
      </p:sp>
      <p:sp>
        <p:nvSpPr>
          <p:cNvPr id="6" name="Slide Number Placeholder 5">
            <a:extLst>
              <a:ext uri="{FF2B5EF4-FFF2-40B4-BE49-F238E27FC236}">
                <a16:creationId xmlns:a16="http://schemas.microsoft.com/office/drawing/2014/main" id="{3C9D0C39-0A3C-1ED2-7BD1-04B1E050D9CD}"/>
              </a:ext>
            </a:extLst>
          </p:cNvPr>
          <p:cNvSpPr>
            <a:spLocks noGrp="1"/>
          </p:cNvSpPr>
          <p:nvPr>
            <p:ph type="sldNum" sz="quarter" idx="12"/>
          </p:nvPr>
        </p:nvSpPr>
        <p:spPr/>
        <p:txBody>
          <a:bodyPr/>
          <a:lstStyle/>
          <a:p>
            <a:fld id="{13E4AA86-8703-454E-B8CD-5341B2B94ABB}" type="slidenum">
              <a:rPr lang="en-US" smtClean="0"/>
              <a:t>19</a:t>
            </a:fld>
            <a:endParaRPr lang="en-US"/>
          </a:p>
        </p:txBody>
      </p:sp>
      <p:sp>
        <p:nvSpPr>
          <p:cNvPr id="7" name="Content Placeholder 6">
            <a:extLst>
              <a:ext uri="{FF2B5EF4-FFF2-40B4-BE49-F238E27FC236}">
                <a16:creationId xmlns:a16="http://schemas.microsoft.com/office/drawing/2014/main" id="{275F50F1-820B-EFFA-85E9-1E45E59E0859}"/>
              </a:ext>
            </a:extLst>
          </p:cNvPr>
          <p:cNvSpPr>
            <a:spLocks noGrp="1"/>
          </p:cNvSpPr>
          <p:nvPr>
            <p:ph idx="1"/>
          </p:nvPr>
        </p:nvSpPr>
        <p:spPr>
          <a:xfrm>
            <a:off x="838200" y="1340827"/>
            <a:ext cx="10515600" cy="4931019"/>
          </a:xfrm>
        </p:spPr>
        <p:txBody>
          <a:bodyPr>
            <a:normAutofit/>
          </a:bodyPr>
          <a:lstStyle/>
          <a:p>
            <a:pPr marL="0" indent="0">
              <a:lnSpc>
                <a:spcPct val="150000"/>
              </a:lnSpc>
              <a:buNone/>
            </a:pPr>
            <a:r>
              <a:rPr lang="en-US" sz="2800" u="none" strike="noStrike" dirty="0">
                <a:effectLst/>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Old Testament</a:t>
            </a:r>
            <a:r>
              <a:rPr lang="en-US" sz="2800" u="none" strike="noStrike" dirty="0">
                <a:effectLst/>
                <a:latin typeface="Times New Roman" panose="02020603050405020304" pitchFamily="18" charset="0"/>
                <a:cs typeface="Times New Roman" panose="02020603050405020304" pitchFamily="18" charset="0"/>
              </a:rPr>
              <a:t>: </a:t>
            </a:r>
            <a:r>
              <a:rPr lang="en-US" sz="2800" b="0" i="0" dirty="0">
                <a:solidFill>
                  <a:srgbClr val="4D5156"/>
                </a:solidFill>
                <a:effectLst/>
                <a:latin typeface="Times New Roman" panose="02020603050405020304" pitchFamily="18" charset="0"/>
                <a:cs typeface="Times New Roman" panose="02020603050405020304" pitchFamily="18" charset="0"/>
              </a:rPr>
              <a:t> </a:t>
            </a:r>
            <a:r>
              <a:rPr lang="en-US" sz="1800" b="1" u="none" strike="noStrike" dirty="0">
                <a:effectLst/>
                <a:latin typeface="Times New Roman" panose="02020603050405020304" pitchFamily="18" charset="0"/>
                <a:cs typeface="Times New Roman" panose="02020603050405020304" pitchFamily="18" charset="0"/>
              </a:rPr>
              <a:t>Torah (Pentateuch)</a:t>
            </a:r>
            <a:endParaRPr lang="en-US" sz="1800" u="none" strike="noStrike" dirty="0">
              <a:effectLst/>
              <a:latin typeface="Times New Roman" panose="02020603050405020304" pitchFamily="18" charset="0"/>
              <a:cs typeface="Times New Roman" panose="02020603050405020304" pitchFamily="18" charset="0"/>
            </a:endParaRPr>
          </a:p>
          <a:p>
            <a:pPr marL="0" marR="0" indent="0">
              <a:lnSpc>
                <a:spcPct val="107000"/>
              </a:lnSpc>
              <a:spcBef>
                <a:spcPts val="0"/>
              </a:spcBef>
              <a:spcAft>
                <a:spcPts val="800"/>
              </a:spcAft>
              <a:buNone/>
            </a:pPr>
            <a:r>
              <a:rPr lang="en-US" sz="2000" b="1" kern="100" dirty="0">
                <a:latin typeface="Times New Roman" panose="02020603050405020304" pitchFamily="18" charset="0"/>
                <a:ea typeface="Calibri" panose="020F0502020204030204" pitchFamily="34" charset="0"/>
                <a:cs typeface="Times New Roman" panose="02020603050405020304" pitchFamily="18" charset="0"/>
              </a:rPr>
              <a:t>Deuteronomy 23 Exclusion From the Assembly </a:t>
            </a:r>
          </a:p>
          <a:p>
            <a:pPr marL="0" marR="0" indent="0">
              <a:lnSpc>
                <a:spcPct val="107000"/>
              </a:lnSpc>
              <a:spcBef>
                <a:spcPts val="0"/>
              </a:spcBef>
              <a:spcAft>
                <a:spcPts val="800"/>
              </a:spcAft>
              <a:buNone/>
            </a:pPr>
            <a:r>
              <a:rPr lang="en-US" sz="1600" kern="100" dirty="0">
                <a:latin typeface="Times New Roman" panose="02020603050405020304" pitchFamily="18" charset="0"/>
                <a:ea typeface="Calibri" panose="020F0502020204030204" pitchFamily="34" charset="0"/>
                <a:cs typeface="Times New Roman" panose="02020603050405020304" pitchFamily="18" charset="0"/>
              </a:rPr>
              <a:t>23:1</a:t>
            </a:r>
            <a:r>
              <a:rPr lang="en-US" sz="2000" kern="100" dirty="0">
                <a:latin typeface="Times New Roman" panose="02020603050405020304" pitchFamily="18" charset="0"/>
                <a:ea typeface="Calibri" panose="020F0502020204030204" pitchFamily="34" charset="0"/>
                <a:cs typeface="Times New Roman" panose="02020603050405020304" pitchFamily="18" charset="0"/>
              </a:rPr>
              <a:t> No one who has been emasculated by crushing or cutting may enter the assembly of the LORD. </a:t>
            </a:r>
            <a:r>
              <a:rPr lang="en-US" sz="1600" kern="100" dirty="0">
                <a:latin typeface="Times New Roman" panose="02020603050405020304" pitchFamily="18" charset="0"/>
                <a:ea typeface="Calibri" panose="020F0502020204030204" pitchFamily="34" charset="0"/>
                <a:cs typeface="Times New Roman" panose="02020603050405020304" pitchFamily="18" charset="0"/>
              </a:rPr>
              <a:t>2</a:t>
            </a:r>
            <a:r>
              <a:rPr lang="en-US" sz="2000" kern="100" dirty="0">
                <a:latin typeface="Times New Roman" panose="02020603050405020304" pitchFamily="18" charset="0"/>
                <a:ea typeface="Calibri" panose="020F0502020204030204" pitchFamily="34" charset="0"/>
                <a:cs typeface="Times New Roman" panose="02020603050405020304" pitchFamily="18" charset="0"/>
              </a:rPr>
              <a:t> No one born of a forbidden marriage nor any of their descendants may enter the assembly of the LORD, not even in the tenth generation. </a:t>
            </a:r>
            <a:r>
              <a:rPr lang="en-US" sz="1600" kern="100" dirty="0">
                <a:latin typeface="Times New Roman" panose="02020603050405020304" pitchFamily="18" charset="0"/>
                <a:ea typeface="Calibri" panose="020F0502020204030204" pitchFamily="34" charset="0"/>
                <a:cs typeface="Times New Roman" panose="02020603050405020304" pitchFamily="18" charset="0"/>
              </a:rPr>
              <a:t>3</a:t>
            </a:r>
            <a:r>
              <a:rPr lang="en-US" sz="2000" kern="100" dirty="0">
                <a:latin typeface="Times New Roman" panose="02020603050405020304" pitchFamily="18" charset="0"/>
                <a:ea typeface="Calibri" panose="020F0502020204030204" pitchFamily="34" charset="0"/>
                <a:cs typeface="Times New Roman" panose="02020603050405020304" pitchFamily="18" charset="0"/>
              </a:rPr>
              <a:t> No Ammonite or Moabite or any of their descendants may enter the assembly of the LORD, not even in the tenth generation. </a:t>
            </a:r>
            <a:r>
              <a:rPr lang="en-US" sz="1600" kern="100" dirty="0">
                <a:latin typeface="Times New Roman" panose="02020603050405020304" pitchFamily="18" charset="0"/>
                <a:ea typeface="Calibri" panose="020F0502020204030204" pitchFamily="34" charset="0"/>
                <a:cs typeface="Times New Roman" panose="02020603050405020304" pitchFamily="18" charset="0"/>
              </a:rPr>
              <a:t>4</a:t>
            </a:r>
            <a:r>
              <a:rPr lang="en-US" sz="2000" kern="100" dirty="0">
                <a:latin typeface="Times New Roman" panose="02020603050405020304" pitchFamily="18" charset="0"/>
                <a:ea typeface="Calibri" panose="020F0502020204030204" pitchFamily="34" charset="0"/>
                <a:cs typeface="Times New Roman" panose="02020603050405020304" pitchFamily="18" charset="0"/>
              </a:rPr>
              <a:t> For they did not come to meet you with bread and water on your way when you came out of Egypt, and they hired Balaam son of </a:t>
            </a:r>
            <a:r>
              <a:rPr lang="en-US" sz="2000" kern="100" dirty="0" err="1">
                <a:latin typeface="Times New Roman" panose="02020603050405020304" pitchFamily="18" charset="0"/>
                <a:ea typeface="Calibri" panose="020F0502020204030204" pitchFamily="34" charset="0"/>
                <a:cs typeface="Times New Roman" panose="02020603050405020304" pitchFamily="18" charset="0"/>
              </a:rPr>
              <a:t>Beor</a:t>
            </a:r>
            <a:r>
              <a:rPr lang="en-US" sz="2000" kern="100" dirty="0">
                <a:latin typeface="Times New Roman" panose="02020603050405020304" pitchFamily="18" charset="0"/>
                <a:ea typeface="Calibri" panose="020F0502020204030204" pitchFamily="34" charset="0"/>
                <a:cs typeface="Times New Roman" panose="02020603050405020304" pitchFamily="18" charset="0"/>
              </a:rPr>
              <a:t> from </a:t>
            </a:r>
            <a:r>
              <a:rPr lang="en-US" sz="2000" kern="100" dirty="0" err="1">
                <a:latin typeface="Times New Roman" panose="02020603050405020304" pitchFamily="18" charset="0"/>
                <a:ea typeface="Calibri" panose="020F0502020204030204" pitchFamily="34" charset="0"/>
                <a:cs typeface="Times New Roman" panose="02020603050405020304" pitchFamily="18" charset="0"/>
              </a:rPr>
              <a:t>Pethor</a:t>
            </a:r>
            <a:r>
              <a:rPr lang="en-US" sz="2000" kern="100" dirty="0">
                <a:latin typeface="Times New Roman" panose="02020603050405020304" pitchFamily="18" charset="0"/>
                <a:ea typeface="Calibri" panose="020F0502020204030204" pitchFamily="34" charset="0"/>
                <a:cs typeface="Times New Roman" panose="02020603050405020304" pitchFamily="18" charset="0"/>
              </a:rPr>
              <a:t> in Aram </a:t>
            </a:r>
            <a:r>
              <a:rPr lang="en-US" sz="2000" kern="100" dirty="0" err="1">
                <a:latin typeface="Times New Roman" panose="02020603050405020304" pitchFamily="18" charset="0"/>
                <a:ea typeface="Calibri" panose="020F0502020204030204" pitchFamily="34" charset="0"/>
                <a:cs typeface="Times New Roman" panose="02020603050405020304" pitchFamily="18" charset="0"/>
              </a:rPr>
              <a:t>Naharaim</a:t>
            </a:r>
            <a:r>
              <a:rPr lang="en-US" sz="2000" kern="100" dirty="0">
                <a:latin typeface="Times New Roman" panose="02020603050405020304" pitchFamily="18" charset="0"/>
                <a:ea typeface="Calibri" panose="020F0502020204030204" pitchFamily="34" charset="0"/>
                <a:cs typeface="Times New Roman" panose="02020603050405020304" pitchFamily="18" charset="0"/>
              </a:rPr>
              <a:t> to pronounce a curse on you. </a:t>
            </a:r>
            <a:r>
              <a:rPr lang="en-US" sz="1600" kern="100" dirty="0">
                <a:latin typeface="Times New Roman" panose="02020603050405020304" pitchFamily="18" charset="0"/>
                <a:ea typeface="Calibri" panose="020F0502020204030204" pitchFamily="34" charset="0"/>
                <a:cs typeface="Times New Roman" panose="02020603050405020304" pitchFamily="18" charset="0"/>
              </a:rPr>
              <a:t>5</a:t>
            </a:r>
            <a:r>
              <a:rPr lang="en-US" sz="2000" kern="100" dirty="0">
                <a:latin typeface="Times New Roman" panose="02020603050405020304" pitchFamily="18" charset="0"/>
                <a:ea typeface="Calibri" panose="020F0502020204030204" pitchFamily="34" charset="0"/>
                <a:cs typeface="Times New Roman" panose="02020603050405020304" pitchFamily="18" charset="0"/>
              </a:rPr>
              <a:t> However, the LORD your God would not listen to Balaam but turned the curse into a blessing for you, because the LORD your God loves you. </a:t>
            </a:r>
            <a:r>
              <a:rPr lang="en-US" sz="1600" kern="100" dirty="0">
                <a:latin typeface="Times New Roman" panose="02020603050405020304" pitchFamily="18" charset="0"/>
                <a:ea typeface="Calibri" panose="020F0502020204030204" pitchFamily="34" charset="0"/>
                <a:cs typeface="Times New Roman" panose="02020603050405020304" pitchFamily="18" charset="0"/>
              </a:rPr>
              <a:t>6</a:t>
            </a:r>
            <a:r>
              <a:rPr lang="en-US" sz="2000" kern="100" dirty="0">
                <a:latin typeface="Times New Roman" panose="02020603050405020304" pitchFamily="18" charset="0"/>
                <a:ea typeface="Calibri" panose="020F0502020204030204" pitchFamily="34" charset="0"/>
                <a:cs typeface="Times New Roman" panose="02020603050405020304" pitchFamily="18" charset="0"/>
              </a:rPr>
              <a:t> Do not seek a treaty of friendship with them as long as you live.</a:t>
            </a:r>
          </a:p>
          <a:p>
            <a:pPr marL="0" marR="0" indent="0">
              <a:lnSpc>
                <a:spcPct val="107000"/>
              </a:lnSpc>
              <a:spcBef>
                <a:spcPts val="0"/>
              </a:spcBef>
              <a:spcAft>
                <a:spcPts val="800"/>
              </a:spcAft>
              <a:buNone/>
            </a:pPr>
            <a:endParaRPr lang="en-US" sz="1800" kern="100" dirty="0">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600" kern="100" dirty="0">
                <a:latin typeface="Times New Roman" panose="02020603050405020304" pitchFamily="18" charset="0"/>
                <a:ea typeface="Calibri" panose="020F0502020204030204" pitchFamily="34" charset="0"/>
                <a:cs typeface="Times New Roman" panose="02020603050405020304" pitchFamily="18" charset="0"/>
              </a:rPr>
              <a:t>Zondervan,. NIV, Kids' Visual Study Bible, Full Color Interior: Explore the Story of the Bible---People, Places, and History (p. 691). </a:t>
            </a:r>
            <a:r>
              <a:rPr lang="en-US" sz="1600" kern="100" dirty="0" err="1">
                <a:latin typeface="Times New Roman" panose="02020603050405020304" pitchFamily="18" charset="0"/>
                <a:ea typeface="Calibri" panose="020F0502020204030204" pitchFamily="34" charset="0"/>
                <a:cs typeface="Times New Roman" panose="02020603050405020304" pitchFamily="18" charset="0"/>
              </a:rPr>
              <a:t>Zonderkidz</a:t>
            </a:r>
            <a:r>
              <a:rPr lang="en-US" sz="1600" kern="100" dirty="0">
                <a:latin typeface="Times New Roman" panose="02020603050405020304" pitchFamily="18" charset="0"/>
                <a:ea typeface="Calibri" panose="020F0502020204030204" pitchFamily="34" charset="0"/>
                <a:cs typeface="Times New Roman" panose="02020603050405020304" pitchFamily="18" charset="0"/>
              </a:rPr>
              <a:t>. Kindle Edition. </a:t>
            </a:r>
          </a:p>
        </p:txBody>
      </p:sp>
    </p:spTree>
    <p:extLst>
      <p:ext uri="{BB962C8B-B14F-4D97-AF65-F5344CB8AC3E}">
        <p14:creationId xmlns:p14="http://schemas.microsoft.com/office/powerpoint/2010/main" val="39850915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AA972-D5D5-457F-8249-4370D6FEE9BF}"/>
              </a:ext>
            </a:extLst>
          </p:cNvPr>
          <p:cNvSpPr>
            <a:spLocks noGrp="1"/>
          </p:cNvSpPr>
          <p:nvPr>
            <p:ph type="title"/>
          </p:nvPr>
        </p:nvSpPr>
        <p:spPr>
          <a:xfrm>
            <a:off x="838200" y="365125"/>
            <a:ext cx="10515600" cy="1086485"/>
          </a:xfrm>
        </p:spPr>
        <p:txBody>
          <a:bodyPr/>
          <a:lstStyle/>
          <a:p>
            <a:pPr algn="ctr"/>
            <a:r>
              <a:rPr lang="en-US" dirty="0">
                <a:latin typeface="Times New Roman" panose="02020603050405020304" pitchFamily="18" charset="0"/>
                <a:cs typeface="Times New Roman" panose="02020603050405020304" pitchFamily="18" charset="0"/>
              </a:rPr>
              <a:t>Bible Study – Class 7 </a:t>
            </a:r>
          </a:p>
        </p:txBody>
      </p:sp>
      <p:sp>
        <p:nvSpPr>
          <p:cNvPr id="5" name="Footer Placeholder 4">
            <a:extLst>
              <a:ext uri="{FF2B5EF4-FFF2-40B4-BE49-F238E27FC236}">
                <a16:creationId xmlns:a16="http://schemas.microsoft.com/office/drawing/2014/main" id="{587660FC-5816-4E0E-9BBB-6BFC076F6DE0}"/>
              </a:ext>
            </a:extLst>
          </p:cNvPr>
          <p:cNvSpPr>
            <a:spLocks noGrp="1"/>
          </p:cNvSpPr>
          <p:nvPr>
            <p:ph type="ftr" sz="quarter" idx="11"/>
          </p:nvPr>
        </p:nvSpPr>
        <p:spPr>
          <a:xfrm>
            <a:off x="838200" y="6356350"/>
            <a:ext cx="9803130" cy="365125"/>
          </a:xfrm>
        </p:spPr>
        <p:txBody>
          <a:bodyPr/>
          <a:lstStyle/>
          <a:p>
            <a:pPr algn="l"/>
            <a:r>
              <a:rPr lang="en-US" dirty="0"/>
              <a:t>Buffalo-Pittsburgh Diocese PNCC                                             Rev. Dr. D.L. Seekins</a:t>
            </a:r>
          </a:p>
        </p:txBody>
      </p:sp>
      <p:sp>
        <p:nvSpPr>
          <p:cNvPr id="6" name="Slide Number Placeholder 5">
            <a:extLst>
              <a:ext uri="{FF2B5EF4-FFF2-40B4-BE49-F238E27FC236}">
                <a16:creationId xmlns:a16="http://schemas.microsoft.com/office/drawing/2014/main" id="{803F29F0-C434-4D90-A0C4-F1C6FE0F81B1}"/>
              </a:ext>
            </a:extLst>
          </p:cNvPr>
          <p:cNvSpPr>
            <a:spLocks noGrp="1"/>
          </p:cNvSpPr>
          <p:nvPr>
            <p:ph type="sldNum" sz="quarter" idx="12"/>
          </p:nvPr>
        </p:nvSpPr>
        <p:spPr/>
        <p:txBody>
          <a:bodyPr/>
          <a:lstStyle/>
          <a:p>
            <a:fld id="{13E4AA86-8703-454E-B8CD-5341B2B94ABB}" type="slidenum">
              <a:rPr lang="en-US" smtClean="0"/>
              <a:t>2</a:t>
            </a:fld>
            <a:endParaRPr lang="en-US"/>
          </a:p>
        </p:txBody>
      </p:sp>
      <p:sp>
        <p:nvSpPr>
          <p:cNvPr id="7" name="Content Placeholder 6">
            <a:extLst>
              <a:ext uri="{FF2B5EF4-FFF2-40B4-BE49-F238E27FC236}">
                <a16:creationId xmlns:a16="http://schemas.microsoft.com/office/drawing/2014/main" id="{916E2B2C-5E5A-48C5-9E30-F56D32CE901D}"/>
              </a:ext>
            </a:extLst>
          </p:cNvPr>
          <p:cNvSpPr>
            <a:spLocks noGrp="1"/>
          </p:cNvSpPr>
          <p:nvPr>
            <p:ph idx="1"/>
          </p:nvPr>
        </p:nvSpPr>
        <p:spPr>
          <a:xfrm>
            <a:off x="838200" y="1657350"/>
            <a:ext cx="10515600" cy="4519613"/>
          </a:xfrm>
        </p:spPr>
        <p:txBody>
          <a:bodyPr>
            <a:normAutofit/>
          </a:bodyPr>
          <a:lstStyle/>
          <a:p>
            <a:pPr marL="0" indent="0">
              <a:lnSpc>
                <a:spcPct val="150000"/>
              </a:lnSpc>
              <a:buNone/>
            </a:pPr>
            <a:r>
              <a:rPr lang="en-US" sz="2000" b="1" u="none" strike="noStrike" dirty="0">
                <a:effectLst/>
                <a:latin typeface="Times New Roman" panose="02020603050405020304" pitchFamily="18" charset="0"/>
                <a:cs typeface="Times New Roman" panose="02020603050405020304" pitchFamily="18" charset="0"/>
              </a:rPr>
              <a:t>The </a:t>
            </a:r>
            <a:r>
              <a:rPr lang="en-US" sz="2000" b="1" dirty="0">
                <a:latin typeface="Times New Roman" panose="02020603050405020304" pitchFamily="18" charset="0"/>
                <a:cs typeface="Times New Roman" panose="02020603050405020304" pitchFamily="18" charset="0"/>
              </a:rPr>
              <a:t>Old Testament</a:t>
            </a:r>
            <a:r>
              <a:rPr lang="en-US" sz="2000" b="1" u="none" strike="noStrike" dirty="0">
                <a:effectLst/>
                <a:latin typeface="Times New Roman" panose="02020603050405020304" pitchFamily="18" charset="0"/>
                <a:cs typeface="Times New Roman" panose="02020603050405020304" pitchFamily="18" charset="0"/>
              </a:rPr>
              <a:t>: Torah (Pentateuch)</a:t>
            </a:r>
          </a:p>
          <a:p>
            <a:pPr marL="200025" marR="0" indent="0">
              <a:lnSpc>
                <a:spcPct val="107000"/>
              </a:lnSpc>
              <a:spcBef>
                <a:spcPts val="0"/>
              </a:spcBef>
              <a:spcAft>
                <a:spcPts val="0"/>
              </a:spcAft>
              <a:buNone/>
            </a:pPr>
            <a:endParaRPr lang="en-US" sz="20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485775" lvl="1" indent="0">
              <a:lnSpc>
                <a:spcPct val="107000"/>
              </a:lnSpc>
              <a:spcBef>
                <a:spcPts val="0"/>
              </a:spcBef>
              <a:buNone/>
            </a:pP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first five books of the Bible (Genesis, Exodus, Leviticus, Numbers, </a:t>
            </a:r>
            <a:r>
              <a:rPr lang="en-US" sz="2000" dirty="0">
                <a:solidFill>
                  <a:srgbClr val="000000"/>
                </a:solidFill>
                <a:effectLst/>
                <a:latin typeface="Times New Roman" panose="02020603050405020304" pitchFamily="18" charset="0"/>
                <a:ea typeface="Times New Roman" panose="02020603050405020304" pitchFamily="18" charset="0"/>
              </a:rPr>
              <a:t>Deuteronomy) </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tell the story of the prehistory of Israel, from the creation to the death of Moses on the threshold of the promised land. Genesis 1-11 deals with the primeval history, from creation to the flood, and the Tower of Babel. Genesis 12-50 is the patriarchal history, the stories of Abraham, Isaac, Jacob, and the sons of Jacob. The Joseph story, in Genesis 37-50, is a distinct block of material within this corpus. It is a transitional story that explains how Israel came to be in Egypt, and thereby set the stage for exodus. Exodus 1-18 tells the story of the liberation from Egypt. Then Exodus 19-40 and the book of Leviticus present the revelation at Mount Sinai. </a:t>
            </a:r>
            <a:r>
              <a:rPr lang="en-US" sz="2000" b="1" u="sng"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book of Numbers describes the sojourn in the wilderness.</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Finally, Deuteronomy is the farewell address of Moses.” </a:t>
            </a:r>
          </a:p>
          <a:p>
            <a:pPr marL="485775" lvl="1" indent="0">
              <a:lnSpc>
                <a:spcPct val="107000"/>
              </a:lnSpc>
              <a:spcBef>
                <a:spcPts val="0"/>
              </a:spcBef>
              <a:buNone/>
            </a:pPr>
            <a:r>
              <a:rPr lang="en-US" sz="16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(Introduction to the Hebrew Bible; John J. Collins, 2004,  Fortress Press, p47) </a:t>
            </a:r>
          </a:p>
          <a:p>
            <a:pPr marL="714375" lvl="1">
              <a:lnSpc>
                <a:spcPct val="107000"/>
              </a:lnSpc>
              <a:spcBef>
                <a:spcPts val="0"/>
              </a:spcBef>
            </a:pPr>
            <a:endParaRPr lang="en-US"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485775" lvl="1" indent="0">
              <a:lnSpc>
                <a:spcPct val="107000"/>
              </a:lnSpc>
              <a:spcBef>
                <a:spcPts val="0"/>
              </a:spcBef>
              <a:buNone/>
            </a:pPr>
            <a:endParaRPr lang="en-US" sz="1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p:txBody>
      </p:sp>
      <p:pic>
        <p:nvPicPr>
          <p:cNvPr id="3" name="Picture 2">
            <a:extLst>
              <a:ext uri="{FF2B5EF4-FFF2-40B4-BE49-F238E27FC236}">
                <a16:creationId xmlns:a16="http://schemas.microsoft.com/office/drawing/2014/main" id="{B1D5D6E5-1E8E-4D95-AE2D-3BB5BD8F1B25}"/>
              </a:ext>
            </a:extLst>
          </p:cNvPr>
          <p:cNvPicPr>
            <a:picLocks noChangeAspect="1"/>
          </p:cNvPicPr>
          <p:nvPr/>
        </p:nvPicPr>
        <p:blipFill>
          <a:blip r:embed="rId2"/>
          <a:stretch>
            <a:fillRect/>
          </a:stretch>
        </p:blipFill>
        <p:spPr>
          <a:xfrm>
            <a:off x="9269128" y="1282697"/>
            <a:ext cx="1719221" cy="963251"/>
          </a:xfrm>
          <a:prstGeom prst="rect">
            <a:avLst/>
          </a:prstGeom>
        </p:spPr>
      </p:pic>
    </p:spTree>
    <p:extLst>
      <p:ext uri="{BB962C8B-B14F-4D97-AF65-F5344CB8AC3E}">
        <p14:creationId xmlns:p14="http://schemas.microsoft.com/office/powerpoint/2010/main" val="25959452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A32B0A-4509-B127-4894-7EC281C436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64161B-3A08-86E3-E4D7-755FA0B421F9}"/>
              </a:ext>
            </a:extLst>
          </p:cNvPr>
          <p:cNvSpPr>
            <a:spLocks noGrp="1"/>
          </p:cNvSpPr>
          <p:nvPr>
            <p:ph type="title"/>
          </p:nvPr>
        </p:nvSpPr>
        <p:spPr>
          <a:xfrm>
            <a:off x="838200" y="365125"/>
            <a:ext cx="10515600" cy="1086485"/>
          </a:xfrm>
        </p:spPr>
        <p:txBody>
          <a:bodyPr/>
          <a:lstStyle/>
          <a:p>
            <a:pPr algn="ctr"/>
            <a:r>
              <a:rPr lang="en-US" dirty="0">
                <a:latin typeface="Times New Roman" panose="02020603050405020304" pitchFamily="18" charset="0"/>
                <a:cs typeface="Times New Roman" panose="02020603050405020304" pitchFamily="18" charset="0"/>
              </a:rPr>
              <a:t>Bible Study – Class 7  </a:t>
            </a:r>
          </a:p>
        </p:txBody>
      </p:sp>
      <p:sp>
        <p:nvSpPr>
          <p:cNvPr id="5" name="Footer Placeholder 4">
            <a:extLst>
              <a:ext uri="{FF2B5EF4-FFF2-40B4-BE49-F238E27FC236}">
                <a16:creationId xmlns:a16="http://schemas.microsoft.com/office/drawing/2014/main" id="{532F8867-86AD-7907-D937-6451F23DF810}"/>
              </a:ext>
            </a:extLst>
          </p:cNvPr>
          <p:cNvSpPr>
            <a:spLocks noGrp="1"/>
          </p:cNvSpPr>
          <p:nvPr>
            <p:ph type="ftr" sz="quarter" idx="11"/>
          </p:nvPr>
        </p:nvSpPr>
        <p:spPr>
          <a:xfrm>
            <a:off x="838200" y="6356350"/>
            <a:ext cx="9803130" cy="365125"/>
          </a:xfrm>
        </p:spPr>
        <p:txBody>
          <a:bodyPr/>
          <a:lstStyle/>
          <a:p>
            <a:pPr algn="l"/>
            <a:r>
              <a:rPr lang="en-US" dirty="0"/>
              <a:t>Buffalo-Pittsburgh Diocese PNCC                                             Rev. Dr. D.L. Seekins</a:t>
            </a:r>
          </a:p>
        </p:txBody>
      </p:sp>
      <p:sp>
        <p:nvSpPr>
          <p:cNvPr id="6" name="Slide Number Placeholder 5">
            <a:extLst>
              <a:ext uri="{FF2B5EF4-FFF2-40B4-BE49-F238E27FC236}">
                <a16:creationId xmlns:a16="http://schemas.microsoft.com/office/drawing/2014/main" id="{84183EB1-6728-762D-5BE1-4D7555D59DE9}"/>
              </a:ext>
            </a:extLst>
          </p:cNvPr>
          <p:cNvSpPr>
            <a:spLocks noGrp="1"/>
          </p:cNvSpPr>
          <p:nvPr>
            <p:ph type="sldNum" sz="quarter" idx="12"/>
          </p:nvPr>
        </p:nvSpPr>
        <p:spPr/>
        <p:txBody>
          <a:bodyPr/>
          <a:lstStyle/>
          <a:p>
            <a:fld id="{13E4AA86-8703-454E-B8CD-5341B2B94ABB}" type="slidenum">
              <a:rPr lang="en-US" smtClean="0"/>
              <a:t>20</a:t>
            </a:fld>
            <a:endParaRPr lang="en-US"/>
          </a:p>
        </p:txBody>
      </p:sp>
      <p:sp>
        <p:nvSpPr>
          <p:cNvPr id="7" name="Content Placeholder 6">
            <a:extLst>
              <a:ext uri="{FF2B5EF4-FFF2-40B4-BE49-F238E27FC236}">
                <a16:creationId xmlns:a16="http://schemas.microsoft.com/office/drawing/2014/main" id="{9196DD94-DD92-5CD3-AA68-2DDF19CA00E2}"/>
              </a:ext>
            </a:extLst>
          </p:cNvPr>
          <p:cNvSpPr>
            <a:spLocks noGrp="1"/>
          </p:cNvSpPr>
          <p:nvPr>
            <p:ph idx="1"/>
          </p:nvPr>
        </p:nvSpPr>
        <p:spPr>
          <a:xfrm>
            <a:off x="838200" y="1340827"/>
            <a:ext cx="10515600" cy="4931019"/>
          </a:xfrm>
        </p:spPr>
        <p:txBody>
          <a:bodyPr>
            <a:normAutofit/>
          </a:bodyPr>
          <a:lstStyle/>
          <a:p>
            <a:pPr marL="0" indent="0">
              <a:lnSpc>
                <a:spcPct val="150000"/>
              </a:lnSpc>
              <a:buNone/>
            </a:pPr>
            <a:r>
              <a:rPr lang="en-US" sz="2800" u="none" strike="noStrike" dirty="0">
                <a:effectLst/>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Old Testament</a:t>
            </a:r>
            <a:r>
              <a:rPr lang="en-US" sz="2800" u="none" strike="noStrike" dirty="0">
                <a:effectLst/>
                <a:latin typeface="Times New Roman" panose="02020603050405020304" pitchFamily="18" charset="0"/>
                <a:cs typeface="Times New Roman" panose="02020603050405020304" pitchFamily="18" charset="0"/>
              </a:rPr>
              <a:t>: </a:t>
            </a:r>
            <a:r>
              <a:rPr lang="en-US" sz="2800" b="0" i="0" dirty="0">
                <a:solidFill>
                  <a:srgbClr val="4D5156"/>
                </a:solidFill>
                <a:effectLst/>
                <a:latin typeface="Times New Roman" panose="02020603050405020304" pitchFamily="18" charset="0"/>
                <a:cs typeface="Times New Roman" panose="02020603050405020304" pitchFamily="18" charset="0"/>
              </a:rPr>
              <a:t> </a:t>
            </a:r>
            <a:r>
              <a:rPr lang="en-US" sz="1800" b="1" u="none" strike="noStrike" dirty="0">
                <a:effectLst/>
                <a:latin typeface="Times New Roman" panose="02020603050405020304" pitchFamily="18" charset="0"/>
                <a:cs typeface="Times New Roman" panose="02020603050405020304" pitchFamily="18" charset="0"/>
              </a:rPr>
              <a:t>Torah (Pentateuch)</a:t>
            </a:r>
            <a:endParaRPr lang="en-US" sz="1800" u="none" strike="noStrike" dirty="0">
              <a:effectLst/>
              <a:latin typeface="Times New Roman" panose="02020603050405020304" pitchFamily="18" charset="0"/>
              <a:cs typeface="Times New Roman" panose="02020603050405020304" pitchFamily="18" charset="0"/>
            </a:endParaRPr>
          </a:p>
          <a:p>
            <a:pPr marL="0" marR="0" indent="0">
              <a:lnSpc>
                <a:spcPct val="107000"/>
              </a:lnSpc>
              <a:spcBef>
                <a:spcPts val="0"/>
              </a:spcBef>
              <a:spcAft>
                <a:spcPts val="800"/>
              </a:spcAft>
              <a:buNone/>
            </a:pPr>
            <a:r>
              <a:rPr lang="en-US" sz="2000" b="1" kern="100" dirty="0">
                <a:latin typeface="Times New Roman" panose="02020603050405020304" pitchFamily="18" charset="0"/>
                <a:ea typeface="Calibri" panose="020F0502020204030204" pitchFamily="34" charset="0"/>
                <a:cs typeface="Times New Roman" panose="02020603050405020304" pitchFamily="18" charset="0"/>
              </a:rPr>
              <a:t>Deuteronomy 23 Exclusion From the Assembly </a:t>
            </a:r>
          </a:p>
          <a:p>
            <a:pPr marL="0" marR="0" indent="0">
              <a:lnSpc>
                <a:spcPct val="107000"/>
              </a:lnSpc>
              <a:spcBef>
                <a:spcPts val="0"/>
              </a:spcBef>
              <a:spcAft>
                <a:spcPts val="800"/>
              </a:spcAft>
              <a:buNone/>
            </a:pPr>
            <a:r>
              <a:rPr lang="en-US" sz="2000" kern="100" dirty="0">
                <a:latin typeface="Times New Roman" panose="02020603050405020304" pitchFamily="18" charset="0"/>
                <a:ea typeface="Calibri" panose="020F0502020204030204" pitchFamily="34" charset="0"/>
                <a:cs typeface="Times New Roman" panose="02020603050405020304" pitchFamily="18" charset="0"/>
              </a:rPr>
              <a:t>Question: </a:t>
            </a:r>
          </a:p>
          <a:p>
            <a:pPr marL="0" marR="0" indent="0">
              <a:lnSpc>
                <a:spcPct val="107000"/>
              </a:lnSpc>
              <a:spcBef>
                <a:spcPts val="0"/>
              </a:spcBef>
              <a:spcAft>
                <a:spcPts val="800"/>
              </a:spcAft>
              <a:buNone/>
            </a:pPr>
            <a:r>
              <a:rPr lang="en-US" sz="2000" kern="100" dirty="0">
                <a:latin typeface="Times New Roman" panose="02020603050405020304" pitchFamily="18" charset="0"/>
                <a:ea typeface="Calibri" panose="020F0502020204030204" pitchFamily="34" charset="0"/>
                <a:cs typeface="Times New Roman" panose="02020603050405020304" pitchFamily="18" charset="0"/>
              </a:rPr>
              <a:t>1) Are any of these exclusions currently practiced ?</a:t>
            </a:r>
          </a:p>
          <a:p>
            <a:pPr marL="0" marR="0" indent="0">
              <a:lnSpc>
                <a:spcPct val="107000"/>
              </a:lnSpc>
              <a:spcBef>
                <a:spcPts val="0"/>
              </a:spcBef>
              <a:spcAft>
                <a:spcPts val="800"/>
              </a:spcAft>
              <a:buNone/>
            </a:pPr>
            <a:r>
              <a:rPr lang="en-US" sz="2000" kern="100" dirty="0">
                <a:latin typeface="Times New Roman" panose="02020603050405020304" pitchFamily="18" charset="0"/>
                <a:ea typeface="Calibri" panose="020F0502020204030204" pitchFamily="34" charset="0"/>
                <a:cs typeface="Times New Roman" panose="02020603050405020304" pitchFamily="18" charset="0"/>
              </a:rPr>
              <a:t>2) Why do you think that all the laws and practices are written in both Deuteronomy and Numbers ?</a:t>
            </a:r>
          </a:p>
          <a:p>
            <a:pPr marL="0" marR="0" indent="0">
              <a:lnSpc>
                <a:spcPct val="107000"/>
              </a:lnSpc>
              <a:spcBef>
                <a:spcPts val="0"/>
              </a:spcBef>
              <a:spcAft>
                <a:spcPts val="800"/>
              </a:spcAft>
              <a:buNone/>
            </a:pPr>
            <a:r>
              <a:rPr lang="en-US" sz="2000" kern="100" dirty="0">
                <a:latin typeface="Times New Roman" panose="02020603050405020304" pitchFamily="18" charset="0"/>
                <a:ea typeface="Calibri" panose="020F0502020204030204" pitchFamily="34" charset="0"/>
                <a:cs typeface="Times New Roman" panose="02020603050405020304" pitchFamily="18" charset="0"/>
              </a:rPr>
              <a:t>3) Why was God angry with Moses?</a:t>
            </a:r>
          </a:p>
          <a:p>
            <a:pPr marL="0" marR="0" indent="0">
              <a:lnSpc>
                <a:spcPct val="107000"/>
              </a:lnSpc>
              <a:spcBef>
                <a:spcPts val="0"/>
              </a:spcBef>
              <a:spcAft>
                <a:spcPts val="800"/>
              </a:spcAft>
              <a:buNone/>
            </a:pPr>
            <a:r>
              <a:rPr lang="en-US" sz="2000" kern="100" dirty="0">
                <a:latin typeface="Times New Roman" panose="02020603050405020304" pitchFamily="18" charset="0"/>
                <a:ea typeface="Calibri" panose="020F0502020204030204" pitchFamily="34" charset="0"/>
                <a:cs typeface="Times New Roman" panose="02020603050405020304" pitchFamily="18" charset="0"/>
              </a:rPr>
              <a:t>4) Other than the ten commandments, should any of the other rules in Deuteronomy and Numbers be practiced today. Explain why a practice should or should not be practiced today (explain at least 5 examples) </a:t>
            </a:r>
          </a:p>
          <a:p>
            <a:pPr marL="0" marR="0" indent="0">
              <a:lnSpc>
                <a:spcPct val="107000"/>
              </a:lnSpc>
              <a:spcBef>
                <a:spcPts val="0"/>
              </a:spcBef>
              <a:spcAft>
                <a:spcPts val="800"/>
              </a:spcAft>
              <a:buNone/>
            </a:pPr>
            <a:endParaRPr lang="en-US" sz="2000" b="1" kern="1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971926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AA972-D5D5-457F-8249-4370D6FEE9BF}"/>
              </a:ext>
            </a:extLst>
          </p:cNvPr>
          <p:cNvSpPr>
            <a:spLocks noGrp="1"/>
          </p:cNvSpPr>
          <p:nvPr>
            <p:ph type="title"/>
          </p:nvPr>
        </p:nvSpPr>
        <p:spPr>
          <a:xfrm>
            <a:off x="838200" y="365125"/>
            <a:ext cx="10515600" cy="1086485"/>
          </a:xfrm>
        </p:spPr>
        <p:txBody>
          <a:bodyPr/>
          <a:lstStyle/>
          <a:p>
            <a:pPr algn="ctr"/>
            <a:r>
              <a:rPr lang="en-US" dirty="0">
                <a:latin typeface="Times New Roman" panose="02020603050405020304" pitchFamily="18" charset="0"/>
                <a:cs typeface="Times New Roman" panose="02020603050405020304" pitchFamily="18" charset="0"/>
              </a:rPr>
              <a:t>Bible Study – Class 7 </a:t>
            </a:r>
          </a:p>
        </p:txBody>
      </p:sp>
      <p:sp>
        <p:nvSpPr>
          <p:cNvPr id="5" name="Footer Placeholder 4">
            <a:extLst>
              <a:ext uri="{FF2B5EF4-FFF2-40B4-BE49-F238E27FC236}">
                <a16:creationId xmlns:a16="http://schemas.microsoft.com/office/drawing/2014/main" id="{587660FC-5816-4E0E-9BBB-6BFC076F6DE0}"/>
              </a:ext>
            </a:extLst>
          </p:cNvPr>
          <p:cNvSpPr>
            <a:spLocks noGrp="1"/>
          </p:cNvSpPr>
          <p:nvPr>
            <p:ph type="ftr" sz="quarter" idx="11"/>
          </p:nvPr>
        </p:nvSpPr>
        <p:spPr>
          <a:xfrm>
            <a:off x="838200" y="6356350"/>
            <a:ext cx="9803130" cy="365125"/>
          </a:xfrm>
        </p:spPr>
        <p:txBody>
          <a:bodyPr/>
          <a:lstStyle/>
          <a:p>
            <a:pPr algn="l"/>
            <a:r>
              <a:rPr lang="en-US" dirty="0"/>
              <a:t>Buffalo-Pittsburgh Diocese PNCC                                             Rev. Dr. D.L. Seekins</a:t>
            </a:r>
          </a:p>
        </p:txBody>
      </p:sp>
      <p:sp>
        <p:nvSpPr>
          <p:cNvPr id="6" name="Slide Number Placeholder 5">
            <a:extLst>
              <a:ext uri="{FF2B5EF4-FFF2-40B4-BE49-F238E27FC236}">
                <a16:creationId xmlns:a16="http://schemas.microsoft.com/office/drawing/2014/main" id="{803F29F0-C434-4D90-A0C4-F1C6FE0F81B1}"/>
              </a:ext>
            </a:extLst>
          </p:cNvPr>
          <p:cNvSpPr>
            <a:spLocks noGrp="1"/>
          </p:cNvSpPr>
          <p:nvPr>
            <p:ph type="sldNum" sz="quarter" idx="12"/>
          </p:nvPr>
        </p:nvSpPr>
        <p:spPr/>
        <p:txBody>
          <a:bodyPr/>
          <a:lstStyle/>
          <a:p>
            <a:fld id="{13E4AA86-8703-454E-B8CD-5341B2B94ABB}" type="slidenum">
              <a:rPr lang="en-US" smtClean="0"/>
              <a:t>3</a:t>
            </a:fld>
            <a:endParaRPr lang="en-US"/>
          </a:p>
        </p:txBody>
      </p:sp>
      <p:sp>
        <p:nvSpPr>
          <p:cNvPr id="7" name="Content Placeholder 6">
            <a:extLst>
              <a:ext uri="{FF2B5EF4-FFF2-40B4-BE49-F238E27FC236}">
                <a16:creationId xmlns:a16="http://schemas.microsoft.com/office/drawing/2014/main" id="{916E2B2C-5E5A-48C5-9E30-F56D32CE901D}"/>
              </a:ext>
            </a:extLst>
          </p:cNvPr>
          <p:cNvSpPr>
            <a:spLocks noGrp="1"/>
          </p:cNvSpPr>
          <p:nvPr>
            <p:ph idx="1"/>
          </p:nvPr>
        </p:nvSpPr>
        <p:spPr>
          <a:xfrm>
            <a:off x="838200" y="1657350"/>
            <a:ext cx="10515600" cy="4699000"/>
          </a:xfrm>
        </p:spPr>
        <p:txBody>
          <a:bodyPr>
            <a:normAutofit fontScale="85000" lnSpcReduction="20000"/>
          </a:bodyPr>
          <a:lstStyle/>
          <a:p>
            <a:pPr marL="0" indent="0">
              <a:lnSpc>
                <a:spcPct val="150000"/>
              </a:lnSpc>
              <a:buNone/>
            </a:pPr>
            <a:r>
              <a:rPr lang="en-US" sz="2400" b="1" u="none" strike="noStrike" dirty="0">
                <a:effectLst/>
                <a:latin typeface="Times New Roman" panose="02020603050405020304" pitchFamily="18" charset="0"/>
                <a:cs typeface="Times New Roman" panose="02020603050405020304" pitchFamily="18" charset="0"/>
              </a:rPr>
              <a:t>The </a:t>
            </a:r>
            <a:r>
              <a:rPr lang="en-US" sz="2400" b="1" dirty="0">
                <a:latin typeface="Times New Roman" panose="02020603050405020304" pitchFamily="18" charset="0"/>
                <a:cs typeface="Times New Roman" panose="02020603050405020304" pitchFamily="18" charset="0"/>
              </a:rPr>
              <a:t>Old Testament</a:t>
            </a:r>
            <a:r>
              <a:rPr lang="en-US" sz="2400" b="1" u="none" strike="noStrike" dirty="0">
                <a:effectLst/>
                <a:latin typeface="Times New Roman" panose="02020603050405020304" pitchFamily="18" charset="0"/>
                <a:cs typeface="Times New Roman" panose="02020603050405020304" pitchFamily="18" charset="0"/>
              </a:rPr>
              <a:t>: Torah (Pentateuch)</a:t>
            </a:r>
          </a:p>
          <a:p>
            <a:pPr marL="200025" marR="0" indent="0">
              <a:lnSpc>
                <a:spcPct val="107000"/>
              </a:lnSpc>
              <a:spcBef>
                <a:spcPts val="0"/>
              </a:spcBef>
              <a:spcAft>
                <a:spcPts val="0"/>
              </a:spcAft>
              <a:buNone/>
            </a:pPr>
            <a:endParaRPr lang="en-US" sz="20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485775" lvl="1" indent="0">
              <a:lnSpc>
                <a:spcPct val="107000"/>
              </a:lnSpc>
              <a:spcBef>
                <a:spcPts val="0"/>
              </a:spcBef>
              <a:buNone/>
            </a:pPr>
            <a:r>
              <a:rPr lang="en-US" sz="21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Genesis</a:t>
            </a:r>
          </a:p>
          <a:p>
            <a:pPr marL="714375" lvl="1">
              <a:lnSpc>
                <a:spcPct val="107000"/>
              </a:lnSpc>
              <a:spcBef>
                <a:spcPts val="0"/>
              </a:spcBef>
            </a:pPr>
            <a:r>
              <a:rPr lang="en-US" sz="21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The Book of Origins. The origin of the universe, the human race, etc. Largely a record of  the early history of the chosen people. </a:t>
            </a:r>
          </a:p>
          <a:p>
            <a:pPr marL="714375" lvl="1">
              <a:lnSpc>
                <a:spcPct val="107000"/>
              </a:lnSpc>
              <a:spcBef>
                <a:spcPts val="0"/>
              </a:spcBef>
            </a:pPr>
            <a:endParaRPr lang="en-US" sz="21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485775" lvl="1" indent="0">
              <a:lnSpc>
                <a:spcPct val="107000"/>
              </a:lnSpc>
              <a:spcBef>
                <a:spcPts val="0"/>
              </a:spcBef>
              <a:buNone/>
            </a:pPr>
            <a:r>
              <a:rPr lang="en-US" sz="21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Exodu</a:t>
            </a:r>
            <a:r>
              <a:rPr lang="en-US" sz="21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a:t>
            </a:r>
          </a:p>
          <a:p>
            <a:pPr marL="771525" lvl="1" indent="-285750">
              <a:lnSpc>
                <a:spcPct val="107000"/>
              </a:lnSpc>
              <a:spcBef>
                <a:spcPts val="0"/>
              </a:spcBef>
            </a:pPr>
            <a:r>
              <a:rPr lang="en-US" sz="2100"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The bondage, deliverance, and beginning of history of Israel on the way to Canaan under the leadership of Moses.</a:t>
            </a:r>
          </a:p>
          <a:p>
            <a:pPr marL="771525" lvl="1" indent="-285750">
              <a:lnSpc>
                <a:spcPct val="107000"/>
              </a:lnSpc>
              <a:spcBef>
                <a:spcPts val="0"/>
              </a:spcBef>
            </a:pPr>
            <a:endParaRPr lang="en-US" sz="21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485775" lvl="1" indent="0">
              <a:lnSpc>
                <a:spcPct val="107000"/>
              </a:lnSpc>
              <a:spcBef>
                <a:spcPts val="0"/>
              </a:spcBef>
              <a:buNone/>
            </a:pPr>
            <a:r>
              <a:rPr lang="en-US" sz="21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Leviticus</a:t>
            </a:r>
          </a:p>
          <a:p>
            <a:pPr marL="771525" lvl="1" indent="-285750">
              <a:lnSpc>
                <a:spcPct val="107000"/>
              </a:lnSpc>
              <a:spcBef>
                <a:spcPts val="0"/>
              </a:spcBef>
            </a:pPr>
            <a:r>
              <a:rPr lang="en-US" sz="21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The book of laws concerning morals, cleanliness, food, etc. It teaches access to God through sacrifices. </a:t>
            </a:r>
          </a:p>
          <a:p>
            <a:pPr marL="771525" lvl="1" indent="-285750">
              <a:lnSpc>
                <a:spcPct val="107000"/>
              </a:lnSpc>
              <a:spcBef>
                <a:spcPts val="0"/>
              </a:spcBef>
            </a:pPr>
            <a:endParaRPr lang="en-US" sz="21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485775" lvl="1" indent="0">
              <a:lnSpc>
                <a:spcPct val="107000"/>
              </a:lnSpc>
              <a:spcBef>
                <a:spcPts val="0"/>
              </a:spcBef>
              <a:buNone/>
            </a:pPr>
            <a:r>
              <a:rPr lang="en-US" sz="21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Numbers</a:t>
            </a:r>
          </a:p>
          <a:p>
            <a:pPr marL="771525" lvl="1" indent="-285750">
              <a:lnSpc>
                <a:spcPct val="107000"/>
              </a:lnSpc>
              <a:spcBef>
                <a:spcPts val="0"/>
              </a:spcBef>
            </a:pPr>
            <a:r>
              <a:rPr lang="en-US" sz="21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The book of the pilgrimages of Israel, the forty years wandering in the wilderness.</a:t>
            </a:r>
          </a:p>
          <a:p>
            <a:pPr marL="485775" lvl="1" indent="0">
              <a:lnSpc>
                <a:spcPct val="107000"/>
              </a:lnSpc>
              <a:spcBef>
                <a:spcPts val="0"/>
              </a:spcBef>
              <a:buNone/>
            </a:pPr>
            <a:endParaRPr lang="en-US" sz="21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485775" lvl="1" indent="0">
              <a:lnSpc>
                <a:spcPct val="107000"/>
              </a:lnSpc>
              <a:spcBef>
                <a:spcPts val="0"/>
              </a:spcBef>
              <a:buNone/>
            </a:pPr>
            <a:r>
              <a:rPr lang="en-US" sz="21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Deuteronomy</a:t>
            </a:r>
          </a:p>
          <a:p>
            <a:pPr marL="771525" lvl="1" indent="-285750">
              <a:lnSpc>
                <a:spcPct val="107000"/>
              </a:lnSpc>
              <a:spcBef>
                <a:spcPts val="0"/>
              </a:spcBef>
            </a:pPr>
            <a:r>
              <a:rPr lang="en-US" sz="21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 repetition of the laws given shortly before Israel entered Canaan.</a:t>
            </a:r>
            <a:r>
              <a:rPr lang="en-US" sz="1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p>
        </p:txBody>
      </p:sp>
      <p:pic>
        <p:nvPicPr>
          <p:cNvPr id="3" name="Picture 2">
            <a:extLst>
              <a:ext uri="{FF2B5EF4-FFF2-40B4-BE49-F238E27FC236}">
                <a16:creationId xmlns:a16="http://schemas.microsoft.com/office/drawing/2014/main" id="{B1D5D6E5-1E8E-4D95-AE2D-3BB5BD8F1B25}"/>
              </a:ext>
            </a:extLst>
          </p:cNvPr>
          <p:cNvPicPr>
            <a:picLocks noChangeAspect="1"/>
          </p:cNvPicPr>
          <p:nvPr/>
        </p:nvPicPr>
        <p:blipFill>
          <a:blip r:embed="rId2"/>
          <a:stretch>
            <a:fillRect/>
          </a:stretch>
        </p:blipFill>
        <p:spPr>
          <a:xfrm>
            <a:off x="9269128" y="1282697"/>
            <a:ext cx="1719221" cy="963251"/>
          </a:xfrm>
          <a:prstGeom prst="rect">
            <a:avLst/>
          </a:prstGeom>
        </p:spPr>
      </p:pic>
    </p:spTree>
    <p:extLst>
      <p:ext uri="{BB962C8B-B14F-4D97-AF65-F5344CB8AC3E}">
        <p14:creationId xmlns:p14="http://schemas.microsoft.com/office/powerpoint/2010/main" val="42827513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AA972-D5D5-457F-8249-4370D6FEE9BF}"/>
              </a:ext>
            </a:extLst>
          </p:cNvPr>
          <p:cNvSpPr>
            <a:spLocks noGrp="1"/>
          </p:cNvSpPr>
          <p:nvPr>
            <p:ph type="title"/>
          </p:nvPr>
        </p:nvSpPr>
        <p:spPr>
          <a:xfrm>
            <a:off x="838200" y="365125"/>
            <a:ext cx="10515600" cy="1086485"/>
          </a:xfrm>
        </p:spPr>
        <p:txBody>
          <a:bodyPr/>
          <a:lstStyle/>
          <a:p>
            <a:pPr algn="ctr"/>
            <a:r>
              <a:rPr lang="en-US" dirty="0">
                <a:latin typeface="Times New Roman" panose="02020603050405020304" pitchFamily="18" charset="0"/>
                <a:cs typeface="Times New Roman" panose="02020603050405020304" pitchFamily="18" charset="0"/>
              </a:rPr>
              <a:t>Bible Study – Class 7  </a:t>
            </a:r>
          </a:p>
        </p:txBody>
      </p:sp>
      <p:sp>
        <p:nvSpPr>
          <p:cNvPr id="5" name="Footer Placeholder 4">
            <a:extLst>
              <a:ext uri="{FF2B5EF4-FFF2-40B4-BE49-F238E27FC236}">
                <a16:creationId xmlns:a16="http://schemas.microsoft.com/office/drawing/2014/main" id="{587660FC-5816-4E0E-9BBB-6BFC076F6DE0}"/>
              </a:ext>
            </a:extLst>
          </p:cNvPr>
          <p:cNvSpPr>
            <a:spLocks noGrp="1"/>
          </p:cNvSpPr>
          <p:nvPr>
            <p:ph type="ftr" sz="quarter" idx="11"/>
          </p:nvPr>
        </p:nvSpPr>
        <p:spPr>
          <a:xfrm>
            <a:off x="838200" y="6356350"/>
            <a:ext cx="9803130" cy="365125"/>
          </a:xfrm>
        </p:spPr>
        <p:txBody>
          <a:bodyPr/>
          <a:lstStyle/>
          <a:p>
            <a:pPr algn="l"/>
            <a:r>
              <a:rPr lang="en-US" dirty="0"/>
              <a:t>Buffalo-Pittsburgh Diocese PNCC                                             Rev. Dr. D.L. Seekins</a:t>
            </a:r>
          </a:p>
        </p:txBody>
      </p:sp>
      <p:sp>
        <p:nvSpPr>
          <p:cNvPr id="6" name="Slide Number Placeholder 5">
            <a:extLst>
              <a:ext uri="{FF2B5EF4-FFF2-40B4-BE49-F238E27FC236}">
                <a16:creationId xmlns:a16="http://schemas.microsoft.com/office/drawing/2014/main" id="{803F29F0-C434-4D90-A0C4-F1C6FE0F81B1}"/>
              </a:ext>
            </a:extLst>
          </p:cNvPr>
          <p:cNvSpPr>
            <a:spLocks noGrp="1"/>
          </p:cNvSpPr>
          <p:nvPr>
            <p:ph type="sldNum" sz="quarter" idx="12"/>
          </p:nvPr>
        </p:nvSpPr>
        <p:spPr/>
        <p:txBody>
          <a:bodyPr/>
          <a:lstStyle/>
          <a:p>
            <a:fld id="{13E4AA86-8703-454E-B8CD-5341B2B94ABB}" type="slidenum">
              <a:rPr lang="en-US" smtClean="0"/>
              <a:t>4</a:t>
            </a:fld>
            <a:endParaRPr lang="en-US"/>
          </a:p>
        </p:txBody>
      </p:sp>
      <p:sp>
        <p:nvSpPr>
          <p:cNvPr id="7" name="Content Placeholder 6">
            <a:extLst>
              <a:ext uri="{FF2B5EF4-FFF2-40B4-BE49-F238E27FC236}">
                <a16:creationId xmlns:a16="http://schemas.microsoft.com/office/drawing/2014/main" id="{916E2B2C-5E5A-48C5-9E30-F56D32CE901D}"/>
              </a:ext>
            </a:extLst>
          </p:cNvPr>
          <p:cNvSpPr>
            <a:spLocks noGrp="1"/>
          </p:cNvSpPr>
          <p:nvPr>
            <p:ph idx="1"/>
          </p:nvPr>
        </p:nvSpPr>
        <p:spPr>
          <a:xfrm>
            <a:off x="838200" y="1340827"/>
            <a:ext cx="10515600" cy="4931019"/>
          </a:xfrm>
        </p:spPr>
        <p:txBody>
          <a:bodyPr>
            <a:normAutofit lnSpcReduction="10000"/>
          </a:bodyPr>
          <a:lstStyle/>
          <a:p>
            <a:pPr marL="0" indent="0">
              <a:lnSpc>
                <a:spcPct val="150000"/>
              </a:lnSpc>
              <a:buNone/>
            </a:pPr>
            <a:r>
              <a:rPr lang="en-US" sz="2800" u="none" strike="noStrike" dirty="0">
                <a:effectLst/>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Old Testament</a:t>
            </a:r>
            <a:r>
              <a:rPr lang="en-US" sz="2800" u="none" strike="noStrike" dirty="0">
                <a:effectLst/>
                <a:latin typeface="Times New Roman" panose="02020603050405020304" pitchFamily="18" charset="0"/>
                <a:cs typeface="Times New Roman" panose="02020603050405020304" pitchFamily="18" charset="0"/>
              </a:rPr>
              <a:t>: </a:t>
            </a:r>
            <a:r>
              <a:rPr lang="en-US" sz="2800" b="0" i="0" dirty="0">
                <a:solidFill>
                  <a:srgbClr val="4D5156"/>
                </a:solidFill>
                <a:effectLst/>
                <a:latin typeface="Times New Roman" panose="02020603050405020304" pitchFamily="18" charset="0"/>
                <a:cs typeface="Times New Roman" panose="02020603050405020304" pitchFamily="18" charset="0"/>
              </a:rPr>
              <a:t> </a:t>
            </a:r>
            <a:r>
              <a:rPr lang="en-US" sz="1800" b="1" u="none" strike="noStrike" dirty="0">
                <a:effectLst/>
                <a:latin typeface="Times New Roman" panose="02020603050405020304" pitchFamily="18" charset="0"/>
                <a:cs typeface="Times New Roman" panose="02020603050405020304" pitchFamily="18" charset="0"/>
              </a:rPr>
              <a:t>Torah (Pentateuch)</a:t>
            </a:r>
            <a:endParaRPr lang="en-US" sz="1800" u="none" strike="noStrike" dirty="0">
              <a:effectLst/>
              <a:latin typeface="Times New Roman" panose="02020603050405020304" pitchFamily="18" charset="0"/>
              <a:cs typeface="Times New Roman" panose="02020603050405020304" pitchFamily="18" charset="0"/>
            </a:endParaRPr>
          </a:p>
          <a:p>
            <a:pPr marL="0" marR="0" indent="0">
              <a:lnSpc>
                <a:spcPct val="107000"/>
              </a:lnSpc>
              <a:spcBef>
                <a:spcPts val="0"/>
              </a:spcBef>
              <a:spcAft>
                <a:spcPts val="800"/>
              </a:spcAft>
              <a:buNone/>
            </a:pPr>
            <a:r>
              <a:rPr lang="en-US" sz="2100" b="1" kern="100" dirty="0">
                <a:effectLst/>
                <a:latin typeface="Times New Roman" panose="02020603050405020304" pitchFamily="18" charset="0"/>
                <a:ea typeface="Calibri" panose="020F0502020204030204" pitchFamily="34" charset="0"/>
                <a:cs typeface="Times New Roman" panose="02020603050405020304" pitchFamily="18" charset="0"/>
              </a:rPr>
              <a:t>Deuteronomy</a:t>
            </a:r>
          </a:p>
          <a:p>
            <a:pPr marL="0" marR="0" indent="0">
              <a:lnSpc>
                <a:spcPct val="150000"/>
              </a:lnSpc>
              <a:spcBef>
                <a:spcPts val="0"/>
              </a:spcBef>
              <a:spcAft>
                <a:spcPts val="800"/>
              </a:spcAft>
              <a:buNone/>
            </a:pPr>
            <a:r>
              <a:rPr lang="en-US" sz="2000" b="1" kern="100" dirty="0">
                <a:effectLst/>
                <a:latin typeface="Times New Roman" panose="02020603050405020304" pitchFamily="18" charset="0"/>
                <a:ea typeface="Calibri" panose="020F0502020204030204" pitchFamily="34" charset="0"/>
                <a:cs typeface="Times New Roman" panose="02020603050405020304" pitchFamily="18" charset="0"/>
              </a:rPr>
              <a:t>See RG 167– 78 </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The title of Deuteronomy in Hebrew is </a:t>
            </a:r>
            <a:r>
              <a:rPr lang="en-US" sz="2000" kern="100" dirty="0" err="1">
                <a:effectLst/>
                <a:latin typeface="Times New Roman" panose="02020603050405020304" pitchFamily="18" charset="0"/>
                <a:ea typeface="Calibri" panose="020F0502020204030204" pitchFamily="34" charset="0"/>
                <a:cs typeface="Times New Roman" panose="02020603050405020304" pitchFamily="18" charset="0"/>
              </a:rPr>
              <a:t>Debarim</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 “words,” from its opening phrase. The English title comes from the Septuagint of </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17:18</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kern="100" dirty="0" err="1">
                <a:effectLst/>
                <a:latin typeface="Times New Roman" panose="02020603050405020304" pitchFamily="18" charset="0"/>
                <a:ea typeface="Calibri" panose="020F0502020204030204" pitchFamily="34" charset="0"/>
                <a:cs typeface="Times New Roman" panose="02020603050405020304" pitchFamily="18" charset="0"/>
              </a:rPr>
              <a:t>deuteronomion</a:t>
            </a: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 “copy of the law”; this title is appropriate because the book replicates much of the legal content of the previous books, serving as a “second law.” It brings to a close the five books of the Torah or Pentateuch with a retrospective account of Israel’s past—past— the exodus, the Sinai covenant, and the wilderness wanderings— and a look into Israel’s future as they stand poised to enter the land of Canaan and begin their life as a people there.</a:t>
            </a:r>
          </a:p>
          <a:p>
            <a:pPr marL="0" marR="0" indent="0">
              <a:lnSpc>
                <a:spcPct val="107000"/>
              </a:lnSpc>
              <a:spcBef>
                <a:spcPts val="0"/>
              </a:spcBef>
              <a:spcAft>
                <a:spcPts val="800"/>
              </a:spcAft>
              <a:buNone/>
            </a:pPr>
            <a:endParaRPr lang="en-US" sz="21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Donald Senior; John Collins; Mary Ann Getty. The Catholic Study Bible (p. 2012). Oxford University Press. Kindle Edition. </a:t>
            </a:r>
          </a:p>
        </p:txBody>
      </p:sp>
    </p:spTree>
    <p:extLst>
      <p:ext uri="{BB962C8B-B14F-4D97-AF65-F5344CB8AC3E}">
        <p14:creationId xmlns:p14="http://schemas.microsoft.com/office/powerpoint/2010/main" val="30192326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E29012-C851-8510-A377-4ACF2F9E5C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1C62F2-42CF-BF01-5808-151FE25FD362}"/>
              </a:ext>
            </a:extLst>
          </p:cNvPr>
          <p:cNvSpPr>
            <a:spLocks noGrp="1"/>
          </p:cNvSpPr>
          <p:nvPr>
            <p:ph type="title"/>
          </p:nvPr>
        </p:nvSpPr>
        <p:spPr>
          <a:xfrm>
            <a:off x="838200" y="365125"/>
            <a:ext cx="10515600" cy="1086485"/>
          </a:xfrm>
        </p:spPr>
        <p:txBody>
          <a:bodyPr/>
          <a:lstStyle/>
          <a:p>
            <a:pPr algn="ctr"/>
            <a:r>
              <a:rPr lang="en-US" dirty="0">
                <a:latin typeface="Times New Roman" panose="02020603050405020304" pitchFamily="18" charset="0"/>
                <a:cs typeface="Times New Roman" panose="02020603050405020304" pitchFamily="18" charset="0"/>
              </a:rPr>
              <a:t>Bible Study – Class 7  </a:t>
            </a:r>
          </a:p>
        </p:txBody>
      </p:sp>
      <p:sp>
        <p:nvSpPr>
          <p:cNvPr id="5" name="Footer Placeholder 4">
            <a:extLst>
              <a:ext uri="{FF2B5EF4-FFF2-40B4-BE49-F238E27FC236}">
                <a16:creationId xmlns:a16="http://schemas.microsoft.com/office/drawing/2014/main" id="{06BA6A60-B70C-A5AA-BEEC-FBAEA41B3C41}"/>
              </a:ext>
            </a:extLst>
          </p:cNvPr>
          <p:cNvSpPr>
            <a:spLocks noGrp="1"/>
          </p:cNvSpPr>
          <p:nvPr>
            <p:ph type="ftr" sz="quarter" idx="11"/>
          </p:nvPr>
        </p:nvSpPr>
        <p:spPr>
          <a:xfrm>
            <a:off x="838200" y="6356350"/>
            <a:ext cx="9803130" cy="365125"/>
          </a:xfrm>
        </p:spPr>
        <p:txBody>
          <a:bodyPr/>
          <a:lstStyle/>
          <a:p>
            <a:pPr algn="l"/>
            <a:r>
              <a:rPr lang="en-US" dirty="0"/>
              <a:t>Buffalo-Pittsburgh Diocese PNCC                                             Rev. Dr. D.L. Seekins</a:t>
            </a:r>
          </a:p>
        </p:txBody>
      </p:sp>
      <p:sp>
        <p:nvSpPr>
          <p:cNvPr id="6" name="Slide Number Placeholder 5">
            <a:extLst>
              <a:ext uri="{FF2B5EF4-FFF2-40B4-BE49-F238E27FC236}">
                <a16:creationId xmlns:a16="http://schemas.microsoft.com/office/drawing/2014/main" id="{81C8AC0D-39C7-89C5-4ABE-9D699C9DFDB5}"/>
              </a:ext>
            </a:extLst>
          </p:cNvPr>
          <p:cNvSpPr>
            <a:spLocks noGrp="1"/>
          </p:cNvSpPr>
          <p:nvPr>
            <p:ph type="sldNum" sz="quarter" idx="12"/>
          </p:nvPr>
        </p:nvSpPr>
        <p:spPr/>
        <p:txBody>
          <a:bodyPr/>
          <a:lstStyle/>
          <a:p>
            <a:fld id="{13E4AA86-8703-454E-B8CD-5341B2B94ABB}" type="slidenum">
              <a:rPr lang="en-US" smtClean="0"/>
              <a:t>5</a:t>
            </a:fld>
            <a:endParaRPr lang="en-US"/>
          </a:p>
        </p:txBody>
      </p:sp>
      <p:sp>
        <p:nvSpPr>
          <p:cNvPr id="7" name="Content Placeholder 6">
            <a:extLst>
              <a:ext uri="{FF2B5EF4-FFF2-40B4-BE49-F238E27FC236}">
                <a16:creationId xmlns:a16="http://schemas.microsoft.com/office/drawing/2014/main" id="{7D4DC32B-A3C1-10D3-7298-FA7678BACD2A}"/>
              </a:ext>
            </a:extLst>
          </p:cNvPr>
          <p:cNvSpPr>
            <a:spLocks noGrp="1"/>
          </p:cNvSpPr>
          <p:nvPr>
            <p:ph idx="1"/>
          </p:nvPr>
        </p:nvSpPr>
        <p:spPr>
          <a:xfrm>
            <a:off x="838200" y="1340827"/>
            <a:ext cx="10515600" cy="4931019"/>
          </a:xfrm>
        </p:spPr>
        <p:txBody>
          <a:bodyPr>
            <a:normAutofit fontScale="92500" lnSpcReduction="10000"/>
          </a:bodyPr>
          <a:lstStyle/>
          <a:p>
            <a:pPr marL="0" indent="0">
              <a:lnSpc>
                <a:spcPct val="150000"/>
              </a:lnSpc>
              <a:buNone/>
            </a:pPr>
            <a:r>
              <a:rPr lang="en-US" sz="2800" u="none" strike="noStrike" dirty="0">
                <a:effectLst/>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Old Testament</a:t>
            </a:r>
            <a:r>
              <a:rPr lang="en-US" sz="2800" u="none" strike="noStrike" dirty="0">
                <a:effectLst/>
                <a:latin typeface="Times New Roman" panose="02020603050405020304" pitchFamily="18" charset="0"/>
                <a:cs typeface="Times New Roman" panose="02020603050405020304" pitchFamily="18" charset="0"/>
              </a:rPr>
              <a:t>: </a:t>
            </a:r>
            <a:r>
              <a:rPr lang="en-US" sz="2800" b="0" i="0" dirty="0">
                <a:solidFill>
                  <a:srgbClr val="4D5156"/>
                </a:solidFill>
                <a:effectLst/>
                <a:latin typeface="Times New Roman" panose="02020603050405020304" pitchFamily="18" charset="0"/>
                <a:cs typeface="Times New Roman" panose="02020603050405020304" pitchFamily="18" charset="0"/>
              </a:rPr>
              <a:t> </a:t>
            </a:r>
            <a:r>
              <a:rPr lang="en-US" sz="1800" b="1" u="none" strike="noStrike" dirty="0">
                <a:effectLst/>
                <a:latin typeface="Times New Roman" panose="02020603050405020304" pitchFamily="18" charset="0"/>
                <a:cs typeface="Times New Roman" panose="02020603050405020304" pitchFamily="18" charset="0"/>
              </a:rPr>
              <a:t>Torah (Pentateuch)</a:t>
            </a:r>
            <a:endParaRPr lang="en-US" sz="1800" u="none" strike="noStrike" dirty="0">
              <a:effectLst/>
              <a:latin typeface="Times New Roman" panose="02020603050405020304" pitchFamily="18" charset="0"/>
              <a:cs typeface="Times New Roman" panose="02020603050405020304" pitchFamily="18" charset="0"/>
            </a:endParaRPr>
          </a:p>
          <a:p>
            <a:pPr marL="0" marR="0" indent="0">
              <a:lnSpc>
                <a:spcPct val="107000"/>
              </a:lnSpc>
              <a:spcBef>
                <a:spcPts val="0"/>
              </a:spcBef>
              <a:spcAft>
                <a:spcPts val="800"/>
              </a:spcAft>
              <a:buNone/>
            </a:pPr>
            <a:r>
              <a:rPr lang="en-US" sz="2100" b="1" kern="100" dirty="0">
                <a:effectLst/>
                <a:latin typeface="Times New Roman" panose="02020603050405020304" pitchFamily="18" charset="0"/>
                <a:ea typeface="Calibri" panose="020F0502020204030204" pitchFamily="34" charset="0"/>
                <a:cs typeface="Times New Roman" panose="02020603050405020304" pitchFamily="18" charset="0"/>
              </a:rPr>
              <a:t>Deuteronomy</a:t>
            </a:r>
          </a:p>
          <a:p>
            <a:pPr marL="0" marR="0" indent="0">
              <a:lnSpc>
                <a:spcPct val="150000"/>
              </a:lnSpc>
              <a:spcBef>
                <a:spcPts val="0"/>
              </a:spcBef>
              <a:spcAft>
                <a:spcPts val="800"/>
              </a:spcAft>
              <a:buNone/>
            </a:pP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The book presents three discourses by Moses, as follows: </a:t>
            </a:r>
          </a:p>
          <a:p>
            <a:pPr marL="514350" marR="0" indent="-514350">
              <a:lnSpc>
                <a:spcPct val="150000"/>
              </a:lnSpc>
              <a:spcBef>
                <a:spcPts val="0"/>
              </a:spcBef>
              <a:spcAft>
                <a:spcPts val="800"/>
              </a:spcAft>
              <a:buAutoNum type="romanUcPeriod"/>
            </a:pP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First Address (1: 1– 4: 43) </a:t>
            </a:r>
          </a:p>
          <a:p>
            <a:pPr marL="514350" marR="0" indent="-514350">
              <a:lnSpc>
                <a:spcPct val="150000"/>
              </a:lnSpc>
              <a:spcBef>
                <a:spcPts val="0"/>
              </a:spcBef>
              <a:spcAft>
                <a:spcPts val="800"/>
              </a:spcAft>
              <a:buAutoNum type="romanUcPeriod"/>
            </a:pP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Second Address (4: 44– 28: 69,) </a:t>
            </a:r>
          </a:p>
          <a:p>
            <a:pPr marL="800100" lvl="1" indent="-342900">
              <a:lnSpc>
                <a:spcPct val="150000"/>
              </a:lnSpc>
              <a:spcBef>
                <a:spcPts val="0"/>
              </a:spcBef>
              <a:spcAft>
                <a:spcPts val="800"/>
              </a:spcAft>
              <a:buAutoNum type="alphaUcPeriod"/>
            </a:pP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The Lord’s Covenant with Israel (4: 44– 11: 32) </a:t>
            </a:r>
          </a:p>
          <a:p>
            <a:pPr marL="457200" lvl="1" indent="0">
              <a:lnSpc>
                <a:spcPct val="150000"/>
              </a:lnSpc>
              <a:spcBef>
                <a:spcPts val="0"/>
              </a:spcBef>
              <a:spcAft>
                <a:spcPts val="800"/>
              </a:spcAft>
              <a:buNone/>
            </a:pP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B. The Deuteronomic Code (12: 1– 28: 69)</a:t>
            </a:r>
          </a:p>
          <a:p>
            <a:pPr marL="514350" marR="0" indent="-514350">
              <a:lnSpc>
                <a:spcPct val="150000"/>
              </a:lnSpc>
              <a:spcBef>
                <a:spcPts val="0"/>
              </a:spcBef>
              <a:spcAft>
                <a:spcPts val="800"/>
              </a:spcAft>
              <a:buAutoNum type="romanUcPeriod"/>
            </a:pP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Third Address (29: 1– 33: 29) </a:t>
            </a:r>
          </a:p>
          <a:p>
            <a:pPr marL="514350" marR="0" indent="-514350">
              <a:lnSpc>
                <a:spcPct val="150000"/>
              </a:lnSpc>
              <a:spcBef>
                <a:spcPts val="0"/>
              </a:spcBef>
              <a:spcAft>
                <a:spcPts val="800"/>
              </a:spcAft>
              <a:buAutoNum type="romanUcPeriod"/>
            </a:pP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The Death of Moses (34: 1– 12)</a:t>
            </a:r>
            <a:endParaRPr lang="en-US" sz="2200" b="1"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Donald Senior; John Collins; Mary Ann Getty. The Catholic Study Bible (p. 2014). Oxford University Press. Kindle Edition. </a:t>
            </a:r>
          </a:p>
        </p:txBody>
      </p:sp>
    </p:spTree>
    <p:extLst>
      <p:ext uri="{BB962C8B-B14F-4D97-AF65-F5344CB8AC3E}">
        <p14:creationId xmlns:p14="http://schemas.microsoft.com/office/powerpoint/2010/main" val="38021737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3AAF45-2C9B-F421-0BFE-9A0085FD23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950D9E-5477-07A4-812A-CB8ADC9E5E93}"/>
              </a:ext>
            </a:extLst>
          </p:cNvPr>
          <p:cNvSpPr>
            <a:spLocks noGrp="1"/>
          </p:cNvSpPr>
          <p:nvPr>
            <p:ph type="title"/>
          </p:nvPr>
        </p:nvSpPr>
        <p:spPr>
          <a:xfrm>
            <a:off x="838200" y="365125"/>
            <a:ext cx="10515600" cy="1086485"/>
          </a:xfrm>
        </p:spPr>
        <p:txBody>
          <a:bodyPr/>
          <a:lstStyle/>
          <a:p>
            <a:pPr algn="ctr"/>
            <a:r>
              <a:rPr lang="en-US" dirty="0">
                <a:latin typeface="Times New Roman" panose="02020603050405020304" pitchFamily="18" charset="0"/>
                <a:cs typeface="Times New Roman" panose="02020603050405020304" pitchFamily="18" charset="0"/>
              </a:rPr>
              <a:t>Bible Study – Class 7  </a:t>
            </a:r>
          </a:p>
        </p:txBody>
      </p:sp>
      <p:sp>
        <p:nvSpPr>
          <p:cNvPr id="5" name="Footer Placeholder 4">
            <a:extLst>
              <a:ext uri="{FF2B5EF4-FFF2-40B4-BE49-F238E27FC236}">
                <a16:creationId xmlns:a16="http://schemas.microsoft.com/office/drawing/2014/main" id="{89FE4A6D-E532-AD68-CA01-1330036567A9}"/>
              </a:ext>
            </a:extLst>
          </p:cNvPr>
          <p:cNvSpPr>
            <a:spLocks noGrp="1"/>
          </p:cNvSpPr>
          <p:nvPr>
            <p:ph type="ftr" sz="quarter" idx="11"/>
          </p:nvPr>
        </p:nvSpPr>
        <p:spPr>
          <a:xfrm>
            <a:off x="838200" y="6356350"/>
            <a:ext cx="9803130" cy="365125"/>
          </a:xfrm>
        </p:spPr>
        <p:txBody>
          <a:bodyPr/>
          <a:lstStyle/>
          <a:p>
            <a:pPr algn="l"/>
            <a:r>
              <a:rPr lang="en-US" dirty="0"/>
              <a:t>Buffalo-Pittsburgh Diocese PNCC                                             Rev. Dr. D.L. Seekins</a:t>
            </a:r>
          </a:p>
        </p:txBody>
      </p:sp>
      <p:sp>
        <p:nvSpPr>
          <p:cNvPr id="6" name="Slide Number Placeholder 5">
            <a:extLst>
              <a:ext uri="{FF2B5EF4-FFF2-40B4-BE49-F238E27FC236}">
                <a16:creationId xmlns:a16="http://schemas.microsoft.com/office/drawing/2014/main" id="{15BAF400-9929-ED23-CAFE-8A7C8DA90997}"/>
              </a:ext>
            </a:extLst>
          </p:cNvPr>
          <p:cNvSpPr>
            <a:spLocks noGrp="1"/>
          </p:cNvSpPr>
          <p:nvPr>
            <p:ph type="sldNum" sz="quarter" idx="12"/>
          </p:nvPr>
        </p:nvSpPr>
        <p:spPr/>
        <p:txBody>
          <a:bodyPr/>
          <a:lstStyle/>
          <a:p>
            <a:fld id="{13E4AA86-8703-454E-B8CD-5341B2B94ABB}" type="slidenum">
              <a:rPr lang="en-US" smtClean="0"/>
              <a:t>6</a:t>
            </a:fld>
            <a:endParaRPr lang="en-US"/>
          </a:p>
        </p:txBody>
      </p:sp>
      <p:sp>
        <p:nvSpPr>
          <p:cNvPr id="7" name="Content Placeholder 6">
            <a:extLst>
              <a:ext uri="{FF2B5EF4-FFF2-40B4-BE49-F238E27FC236}">
                <a16:creationId xmlns:a16="http://schemas.microsoft.com/office/drawing/2014/main" id="{EBC25D52-0385-48C9-B3A7-63D92BD1AD04}"/>
              </a:ext>
            </a:extLst>
          </p:cNvPr>
          <p:cNvSpPr>
            <a:spLocks noGrp="1"/>
          </p:cNvSpPr>
          <p:nvPr>
            <p:ph idx="1"/>
          </p:nvPr>
        </p:nvSpPr>
        <p:spPr>
          <a:xfrm>
            <a:off x="838200" y="1340827"/>
            <a:ext cx="10515600" cy="4931019"/>
          </a:xfrm>
        </p:spPr>
        <p:txBody>
          <a:bodyPr>
            <a:normAutofit lnSpcReduction="10000"/>
          </a:bodyPr>
          <a:lstStyle/>
          <a:p>
            <a:pPr marL="0" indent="0">
              <a:lnSpc>
                <a:spcPct val="150000"/>
              </a:lnSpc>
              <a:buNone/>
            </a:pPr>
            <a:r>
              <a:rPr lang="en-US" sz="2800" u="none" strike="noStrike" dirty="0">
                <a:effectLst/>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Old Testament</a:t>
            </a:r>
            <a:r>
              <a:rPr lang="en-US" sz="2800" u="none" strike="noStrike" dirty="0">
                <a:effectLst/>
                <a:latin typeface="Times New Roman" panose="02020603050405020304" pitchFamily="18" charset="0"/>
                <a:cs typeface="Times New Roman" panose="02020603050405020304" pitchFamily="18" charset="0"/>
              </a:rPr>
              <a:t>: </a:t>
            </a:r>
            <a:r>
              <a:rPr lang="en-US" sz="2800" b="0" i="0" dirty="0">
                <a:solidFill>
                  <a:srgbClr val="4D5156"/>
                </a:solidFill>
                <a:effectLst/>
                <a:latin typeface="Times New Roman" panose="02020603050405020304" pitchFamily="18" charset="0"/>
                <a:cs typeface="Times New Roman" panose="02020603050405020304" pitchFamily="18" charset="0"/>
              </a:rPr>
              <a:t> </a:t>
            </a:r>
            <a:r>
              <a:rPr lang="en-US" sz="1800" b="1" u="none" strike="noStrike" dirty="0">
                <a:effectLst/>
                <a:latin typeface="Times New Roman" panose="02020603050405020304" pitchFamily="18" charset="0"/>
                <a:cs typeface="Times New Roman" panose="02020603050405020304" pitchFamily="18" charset="0"/>
              </a:rPr>
              <a:t>Torah (Pentateuch)</a:t>
            </a:r>
            <a:endParaRPr lang="en-US" sz="1800" u="none" strike="noStrike" dirty="0">
              <a:effectLst/>
              <a:latin typeface="Times New Roman" panose="02020603050405020304" pitchFamily="18" charset="0"/>
              <a:cs typeface="Times New Roman" panose="02020603050405020304" pitchFamily="18" charset="0"/>
            </a:endParaRPr>
          </a:p>
          <a:p>
            <a:pPr marL="0" marR="0" indent="0">
              <a:lnSpc>
                <a:spcPct val="107000"/>
              </a:lnSpc>
              <a:spcBef>
                <a:spcPts val="0"/>
              </a:spcBef>
              <a:spcAft>
                <a:spcPts val="800"/>
              </a:spcAft>
              <a:buNone/>
            </a:pPr>
            <a:r>
              <a:rPr lang="en-US" sz="2100" b="1" kern="100" dirty="0">
                <a:effectLst/>
                <a:latin typeface="Times New Roman" panose="02020603050405020304" pitchFamily="18" charset="0"/>
                <a:ea typeface="Calibri" panose="020F0502020204030204" pitchFamily="34" charset="0"/>
                <a:cs typeface="Times New Roman" panose="02020603050405020304" pitchFamily="18" charset="0"/>
              </a:rPr>
              <a:t>Deuteronomy</a:t>
            </a:r>
          </a:p>
          <a:p>
            <a:pPr marL="0" marR="0" indent="0">
              <a:lnSpc>
                <a:spcPct val="150000"/>
              </a:lnSpc>
              <a:spcBef>
                <a:spcPts val="0"/>
              </a:spcBef>
              <a:spcAft>
                <a:spcPts val="800"/>
              </a:spcAft>
              <a:buNone/>
            </a:pP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What are some of the stories in this book? </a:t>
            </a:r>
          </a:p>
          <a:p>
            <a:pPr marL="0" marR="0" indent="0">
              <a:lnSpc>
                <a:spcPct val="150000"/>
              </a:lnSpc>
              <a:spcBef>
                <a:spcPts val="0"/>
              </a:spcBef>
              <a:spcAft>
                <a:spcPts val="800"/>
              </a:spcAft>
              <a:buNone/>
            </a:pP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Moses tells of Israel’s journey Deuteronomy 1–3 </a:t>
            </a:r>
          </a:p>
          <a:p>
            <a:pPr marL="0" marR="0" indent="0">
              <a:lnSpc>
                <a:spcPct val="150000"/>
              </a:lnSpc>
              <a:spcBef>
                <a:spcPts val="0"/>
              </a:spcBef>
              <a:spcAft>
                <a:spcPts val="800"/>
              </a:spcAft>
              <a:buNone/>
            </a:pP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Moses tells of the golden calf Deuteronomy 9 </a:t>
            </a:r>
          </a:p>
          <a:p>
            <a:pPr marL="0" marR="0" indent="0">
              <a:lnSpc>
                <a:spcPct val="150000"/>
              </a:lnSpc>
              <a:spcBef>
                <a:spcPts val="0"/>
              </a:spcBef>
              <a:spcAft>
                <a:spcPts val="800"/>
              </a:spcAft>
              <a:buNone/>
            </a:pP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Moses gives instructions for an altar Deuteronomy 27</a:t>
            </a:r>
          </a:p>
          <a:p>
            <a:pPr marL="0" marR="0" indent="0">
              <a:lnSpc>
                <a:spcPct val="150000"/>
              </a:lnSpc>
              <a:spcBef>
                <a:spcPts val="0"/>
              </a:spcBef>
              <a:spcAft>
                <a:spcPts val="800"/>
              </a:spcAft>
              <a:buNone/>
            </a:pP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Israel promises to obey God Deuteronomy 29 </a:t>
            </a:r>
          </a:p>
          <a:p>
            <a:pPr marL="0" marR="0" indent="0">
              <a:lnSpc>
                <a:spcPct val="150000"/>
              </a:lnSpc>
              <a:spcBef>
                <a:spcPts val="0"/>
              </a:spcBef>
              <a:spcAft>
                <a:spcPts val="800"/>
              </a:spcAft>
              <a:buNone/>
            </a:pP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Moses dies Deuteronomy 34</a:t>
            </a:r>
          </a:p>
          <a:p>
            <a:pPr marL="0" marR="0" indent="0">
              <a:lnSpc>
                <a:spcPct val="150000"/>
              </a:lnSpc>
              <a:spcBef>
                <a:spcPts val="0"/>
              </a:spcBef>
              <a:spcAft>
                <a:spcPts val="800"/>
              </a:spcAft>
              <a:buNone/>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Zondervan,. NIV, Kids' Visual Study Bible, Full Color Interior: Explore the Story of the Bible---People, Places, and History (p. 642). </a:t>
            </a:r>
            <a:r>
              <a:rPr lang="en-US" sz="1200" kern="100" dirty="0" err="1">
                <a:effectLst/>
                <a:latin typeface="Times New Roman" panose="02020603050405020304" pitchFamily="18" charset="0"/>
                <a:ea typeface="Calibri" panose="020F0502020204030204" pitchFamily="34" charset="0"/>
                <a:cs typeface="Times New Roman" panose="02020603050405020304" pitchFamily="18" charset="0"/>
              </a:rPr>
              <a:t>Zonderkidz</a:t>
            </a: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 Kindle Edition. </a:t>
            </a:r>
          </a:p>
        </p:txBody>
      </p:sp>
    </p:spTree>
    <p:extLst>
      <p:ext uri="{BB962C8B-B14F-4D97-AF65-F5344CB8AC3E}">
        <p14:creationId xmlns:p14="http://schemas.microsoft.com/office/powerpoint/2010/main" val="11658672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3E3BB0-CBC6-5845-48D8-7A1F0D643F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54057D-347E-DEC9-CC2D-76B16018B5AF}"/>
              </a:ext>
            </a:extLst>
          </p:cNvPr>
          <p:cNvSpPr>
            <a:spLocks noGrp="1"/>
          </p:cNvSpPr>
          <p:nvPr>
            <p:ph type="title"/>
          </p:nvPr>
        </p:nvSpPr>
        <p:spPr>
          <a:xfrm>
            <a:off x="838200" y="365125"/>
            <a:ext cx="10515600" cy="1086485"/>
          </a:xfrm>
        </p:spPr>
        <p:txBody>
          <a:bodyPr/>
          <a:lstStyle/>
          <a:p>
            <a:pPr algn="ctr"/>
            <a:r>
              <a:rPr lang="en-US" dirty="0">
                <a:latin typeface="Times New Roman" panose="02020603050405020304" pitchFamily="18" charset="0"/>
                <a:cs typeface="Times New Roman" panose="02020603050405020304" pitchFamily="18" charset="0"/>
              </a:rPr>
              <a:t>Bible Study – Class 7  </a:t>
            </a:r>
          </a:p>
        </p:txBody>
      </p:sp>
      <p:sp>
        <p:nvSpPr>
          <p:cNvPr id="5" name="Footer Placeholder 4">
            <a:extLst>
              <a:ext uri="{FF2B5EF4-FFF2-40B4-BE49-F238E27FC236}">
                <a16:creationId xmlns:a16="http://schemas.microsoft.com/office/drawing/2014/main" id="{7D944797-2F6C-449A-CA84-687FA5B1984D}"/>
              </a:ext>
            </a:extLst>
          </p:cNvPr>
          <p:cNvSpPr>
            <a:spLocks noGrp="1"/>
          </p:cNvSpPr>
          <p:nvPr>
            <p:ph type="ftr" sz="quarter" idx="11"/>
          </p:nvPr>
        </p:nvSpPr>
        <p:spPr>
          <a:xfrm>
            <a:off x="838200" y="6356350"/>
            <a:ext cx="9803130" cy="365125"/>
          </a:xfrm>
        </p:spPr>
        <p:txBody>
          <a:bodyPr/>
          <a:lstStyle/>
          <a:p>
            <a:pPr algn="l"/>
            <a:r>
              <a:rPr lang="en-US" dirty="0"/>
              <a:t>Buffalo-Pittsburgh Diocese PNCC                                             Rev. Dr. D.L. Seekins</a:t>
            </a:r>
          </a:p>
        </p:txBody>
      </p:sp>
      <p:sp>
        <p:nvSpPr>
          <p:cNvPr id="6" name="Slide Number Placeholder 5">
            <a:extLst>
              <a:ext uri="{FF2B5EF4-FFF2-40B4-BE49-F238E27FC236}">
                <a16:creationId xmlns:a16="http://schemas.microsoft.com/office/drawing/2014/main" id="{F7844B25-60AC-0FFB-7AAE-B4B5DDBD42B6}"/>
              </a:ext>
            </a:extLst>
          </p:cNvPr>
          <p:cNvSpPr>
            <a:spLocks noGrp="1"/>
          </p:cNvSpPr>
          <p:nvPr>
            <p:ph type="sldNum" sz="quarter" idx="12"/>
          </p:nvPr>
        </p:nvSpPr>
        <p:spPr/>
        <p:txBody>
          <a:bodyPr/>
          <a:lstStyle/>
          <a:p>
            <a:fld id="{13E4AA86-8703-454E-B8CD-5341B2B94ABB}" type="slidenum">
              <a:rPr lang="en-US" smtClean="0"/>
              <a:t>7</a:t>
            </a:fld>
            <a:endParaRPr lang="en-US"/>
          </a:p>
        </p:txBody>
      </p:sp>
      <p:sp>
        <p:nvSpPr>
          <p:cNvPr id="7" name="Content Placeholder 6">
            <a:extLst>
              <a:ext uri="{FF2B5EF4-FFF2-40B4-BE49-F238E27FC236}">
                <a16:creationId xmlns:a16="http://schemas.microsoft.com/office/drawing/2014/main" id="{C90B81D1-10E1-BD95-3B44-9460AE3DBBCD}"/>
              </a:ext>
            </a:extLst>
          </p:cNvPr>
          <p:cNvSpPr>
            <a:spLocks noGrp="1"/>
          </p:cNvSpPr>
          <p:nvPr>
            <p:ph idx="1"/>
          </p:nvPr>
        </p:nvSpPr>
        <p:spPr>
          <a:xfrm>
            <a:off x="838200" y="1340827"/>
            <a:ext cx="10515600" cy="4931019"/>
          </a:xfrm>
        </p:spPr>
        <p:txBody>
          <a:bodyPr>
            <a:normAutofit fontScale="92500" lnSpcReduction="20000"/>
          </a:bodyPr>
          <a:lstStyle/>
          <a:p>
            <a:pPr marL="0" indent="0">
              <a:lnSpc>
                <a:spcPct val="150000"/>
              </a:lnSpc>
              <a:buNone/>
            </a:pPr>
            <a:r>
              <a:rPr lang="en-US" sz="2800" u="none" strike="noStrike" dirty="0">
                <a:effectLst/>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Old Testament</a:t>
            </a:r>
            <a:r>
              <a:rPr lang="en-US" sz="2800" u="none" strike="noStrike" dirty="0">
                <a:effectLst/>
                <a:latin typeface="Times New Roman" panose="02020603050405020304" pitchFamily="18" charset="0"/>
                <a:cs typeface="Times New Roman" panose="02020603050405020304" pitchFamily="18" charset="0"/>
              </a:rPr>
              <a:t>: </a:t>
            </a:r>
            <a:r>
              <a:rPr lang="en-US" sz="2800" b="0" i="0" dirty="0">
                <a:solidFill>
                  <a:srgbClr val="4D5156"/>
                </a:solidFill>
                <a:effectLst/>
                <a:latin typeface="Times New Roman" panose="02020603050405020304" pitchFamily="18" charset="0"/>
                <a:cs typeface="Times New Roman" panose="02020603050405020304" pitchFamily="18" charset="0"/>
              </a:rPr>
              <a:t> </a:t>
            </a:r>
            <a:r>
              <a:rPr lang="en-US" sz="1800" b="1" u="none" strike="noStrike" dirty="0">
                <a:effectLst/>
                <a:latin typeface="Times New Roman" panose="02020603050405020304" pitchFamily="18" charset="0"/>
                <a:cs typeface="Times New Roman" panose="02020603050405020304" pitchFamily="18" charset="0"/>
              </a:rPr>
              <a:t>Torah (Pentateuch)</a:t>
            </a:r>
            <a:endParaRPr lang="en-US" sz="1800" u="none" strike="noStrike" dirty="0">
              <a:effectLst/>
              <a:latin typeface="Times New Roman" panose="02020603050405020304" pitchFamily="18" charset="0"/>
              <a:cs typeface="Times New Roman" panose="02020603050405020304" pitchFamily="18" charset="0"/>
            </a:endParaRPr>
          </a:p>
          <a:p>
            <a:pPr marL="0" marR="0" indent="0">
              <a:lnSpc>
                <a:spcPct val="107000"/>
              </a:lnSpc>
              <a:spcBef>
                <a:spcPts val="0"/>
              </a:spcBef>
              <a:spcAft>
                <a:spcPts val="800"/>
              </a:spcAft>
              <a:buNone/>
            </a:pPr>
            <a:r>
              <a:rPr lang="en-US" sz="2100" b="1" kern="100" dirty="0">
                <a:effectLst/>
                <a:latin typeface="Times New Roman" panose="02020603050405020304" pitchFamily="18" charset="0"/>
                <a:ea typeface="Calibri" panose="020F0502020204030204" pitchFamily="34" charset="0"/>
                <a:cs typeface="Times New Roman" panose="02020603050405020304" pitchFamily="18" charset="0"/>
              </a:rPr>
              <a:t>Deuteronomy</a:t>
            </a:r>
          </a:p>
          <a:p>
            <a:pPr marL="0" marR="0" indent="0">
              <a:lnSpc>
                <a:spcPct val="107000"/>
              </a:lnSpc>
              <a:spcBef>
                <a:spcPts val="0"/>
              </a:spcBef>
              <a:spcAft>
                <a:spcPts val="800"/>
              </a:spcAft>
              <a:buNone/>
            </a:pPr>
            <a:r>
              <a:rPr lang="en-US" sz="2100" b="1" kern="100" dirty="0">
                <a:effectLst/>
                <a:latin typeface="Times New Roman" panose="02020603050405020304" pitchFamily="18" charset="0"/>
                <a:ea typeface="Calibri" panose="020F0502020204030204" pitchFamily="34" charset="0"/>
                <a:cs typeface="Times New Roman" panose="02020603050405020304" pitchFamily="18" charset="0"/>
              </a:rPr>
              <a:t>A repeat of Numbers</a:t>
            </a:r>
          </a:p>
          <a:p>
            <a:pPr marL="0" marR="0" indent="0">
              <a:lnSpc>
                <a:spcPct val="150000"/>
              </a:lnSpc>
              <a:spcBef>
                <a:spcPts val="0"/>
              </a:spcBef>
              <a:spcAft>
                <a:spcPts val="800"/>
              </a:spcAft>
              <a:buNone/>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1:34</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 When the LORD heard what you said, he was angry and solemnly swore: </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35</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“No one from this evil generation shall see the good land I swore to give your ancestors, </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36</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except Caleb son of </a:t>
            </a:r>
            <a:r>
              <a:rPr lang="en-US" sz="2200" kern="100" dirty="0" err="1">
                <a:effectLst/>
                <a:latin typeface="Times New Roman" panose="02020603050405020304" pitchFamily="18" charset="0"/>
                <a:ea typeface="Calibri" panose="020F0502020204030204" pitchFamily="34" charset="0"/>
                <a:cs typeface="Times New Roman" panose="02020603050405020304" pitchFamily="18" charset="0"/>
              </a:rPr>
              <a:t>Jephunneh</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 He will see it, and I will give him and his descendants the land he set his feet on, because he followed the LORD wholeheartedly.”</a:t>
            </a:r>
          </a:p>
          <a:p>
            <a:pPr marL="0" marR="0" indent="0">
              <a:lnSpc>
                <a:spcPct val="150000"/>
              </a:lnSpc>
              <a:spcBef>
                <a:spcPts val="0"/>
              </a:spcBef>
              <a:spcAft>
                <a:spcPts val="800"/>
              </a:spcAft>
              <a:buNone/>
            </a:pPr>
            <a:endParaRPr lang="en-US" sz="22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50000"/>
              </a:lnSpc>
              <a:spcBef>
                <a:spcPts val="0"/>
              </a:spcBef>
              <a:spcAft>
                <a:spcPts val="800"/>
              </a:spcAft>
              <a:buNone/>
            </a:pPr>
            <a:endParaRPr lang="en-US" sz="22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50000"/>
              </a:lnSpc>
              <a:spcBef>
                <a:spcPts val="0"/>
              </a:spcBef>
              <a:spcAft>
                <a:spcPts val="800"/>
              </a:spcAft>
              <a:buNone/>
            </a:pP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marR="0" indent="0">
              <a:lnSpc>
                <a:spcPct val="150000"/>
              </a:lnSpc>
              <a:spcBef>
                <a:spcPts val="0"/>
              </a:spcBef>
              <a:spcAft>
                <a:spcPts val="800"/>
              </a:spcAft>
              <a:buNone/>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Zondervan,. NIV, Kids' Visual Study Bible, Full Color Interior: Explore the Story of the Bible---People, Places, and History (p. 646). </a:t>
            </a:r>
            <a:r>
              <a:rPr lang="en-US" sz="1200" kern="100" dirty="0" err="1">
                <a:effectLst/>
                <a:latin typeface="Times New Roman" panose="02020603050405020304" pitchFamily="18" charset="0"/>
                <a:ea typeface="Calibri" panose="020F0502020204030204" pitchFamily="34" charset="0"/>
                <a:cs typeface="Times New Roman" panose="02020603050405020304" pitchFamily="18" charset="0"/>
              </a:rPr>
              <a:t>Zonderkidz</a:t>
            </a: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 Kindle Edition. </a:t>
            </a:r>
          </a:p>
        </p:txBody>
      </p:sp>
    </p:spTree>
    <p:extLst>
      <p:ext uri="{BB962C8B-B14F-4D97-AF65-F5344CB8AC3E}">
        <p14:creationId xmlns:p14="http://schemas.microsoft.com/office/powerpoint/2010/main" val="41649306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3F9CC9-D881-5B68-6988-5E0B09004E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B5218E-DD19-E205-6A22-B5F1F82BCFA1}"/>
              </a:ext>
            </a:extLst>
          </p:cNvPr>
          <p:cNvSpPr>
            <a:spLocks noGrp="1"/>
          </p:cNvSpPr>
          <p:nvPr>
            <p:ph type="title"/>
          </p:nvPr>
        </p:nvSpPr>
        <p:spPr>
          <a:xfrm>
            <a:off x="838200" y="365125"/>
            <a:ext cx="10515600" cy="1086485"/>
          </a:xfrm>
        </p:spPr>
        <p:txBody>
          <a:bodyPr/>
          <a:lstStyle/>
          <a:p>
            <a:pPr algn="ctr"/>
            <a:r>
              <a:rPr lang="en-US" dirty="0">
                <a:latin typeface="Times New Roman" panose="02020603050405020304" pitchFamily="18" charset="0"/>
                <a:cs typeface="Times New Roman" panose="02020603050405020304" pitchFamily="18" charset="0"/>
              </a:rPr>
              <a:t>Bible Study – Class 7  </a:t>
            </a:r>
          </a:p>
        </p:txBody>
      </p:sp>
      <p:sp>
        <p:nvSpPr>
          <p:cNvPr id="5" name="Footer Placeholder 4">
            <a:extLst>
              <a:ext uri="{FF2B5EF4-FFF2-40B4-BE49-F238E27FC236}">
                <a16:creationId xmlns:a16="http://schemas.microsoft.com/office/drawing/2014/main" id="{BBAB8165-A78C-8500-EE6C-8A44B9902BFE}"/>
              </a:ext>
            </a:extLst>
          </p:cNvPr>
          <p:cNvSpPr>
            <a:spLocks noGrp="1"/>
          </p:cNvSpPr>
          <p:nvPr>
            <p:ph type="ftr" sz="quarter" idx="11"/>
          </p:nvPr>
        </p:nvSpPr>
        <p:spPr>
          <a:xfrm>
            <a:off x="838200" y="6356350"/>
            <a:ext cx="9803130" cy="365125"/>
          </a:xfrm>
        </p:spPr>
        <p:txBody>
          <a:bodyPr/>
          <a:lstStyle/>
          <a:p>
            <a:pPr algn="l"/>
            <a:r>
              <a:rPr lang="en-US" dirty="0"/>
              <a:t>Buffalo-Pittsburgh Diocese PNCC                                             Rev. Dr. D.L. Seekins</a:t>
            </a:r>
          </a:p>
        </p:txBody>
      </p:sp>
      <p:sp>
        <p:nvSpPr>
          <p:cNvPr id="6" name="Slide Number Placeholder 5">
            <a:extLst>
              <a:ext uri="{FF2B5EF4-FFF2-40B4-BE49-F238E27FC236}">
                <a16:creationId xmlns:a16="http://schemas.microsoft.com/office/drawing/2014/main" id="{A974F8F8-E795-D473-9F4E-23E4FCE95FEC}"/>
              </a:ext>
            </a:extLst>
          </p:cNvPr>
          <p:cNvSpPr>
            <a:spLocks noGrp="1"/>
          </p:cNvSpPr>
          <p:nvPr>
            <p:ph type="sldNum" sz="quarter" idx="12"/>
          </p:nvPr>
        </p:nvSpPr>
        <p:spPr/>
        <p:txBody>
          <a:bodyPr/>
          <a:lstStyle/>
          <a:p>
            <a:fld id="{13E4AA86-8703-454E-B8CD-5341B2B94ABB}" type="slidenum">
              <a:rPr lang="en-US" smtClean="0"/>
              <a:t>8</a:t>
            </a:fld>
            <a:endParaRPr lang="en-US"/>
          </a:p>
        </p:txBody>
      </p:sp>
      <p:sp>
        <p:nvSpPr>
          <p:cNvPr id="7" name="Content Placeholder 6">
            <a:extLst>
              <a:ext uri="{FF2B5EF4-FFF2-40B4-BE49-F238E27FC236}">
                <a16:creationId xmlns:a16="http://schemas.microsoft.com/office/drawing/2014/main" id="{0228E22D-089C-A8F4-384F-653F427CB778}"/>
              </a:ext>
            </a:extLst>
          </p:cNvPr>
          <p:cNvSpPr>
            <a:spLocks noGrp="1"/>
          </p:cNvSpPr>
          <p:nvPr>
            <p:ph idx="1"/>
          </p:nvPr>
        </p:nvSpPr>
        <p:spPr>
          <a:xfrm>
            <a:off x="838200" y="1340827"/>
            <a:ext cx="10515600" cy="4931019"/>
          </a:xfrm>
        </p:spPr>
        <p:txBody>
          <a:bodyPr>
            <a:normAutofit/>
          </a:bodyPr>
          <a:lstStyle/>
          <a:p>
            <a:pPr marL="0" indent="0">
              <a:lnSpc>
                <a:spcPct val="150000"/>
              </a:lnSpc>
              <a:buNone/>
            </a:pPr>
            <a:r>
              <a:rPr lang="en-US" sz="2800" u="none" strike="noStrike" dirty="0">
                <a:effectLst/>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Old Testament</a:t>
            </a:r>
            <a:r>
              <a:rPr lang="en-US" sz="2800" u="none" strike="noStrike" dirty="0">
                <a:effectLst/>
                <a:latin typeface="Times New Roman" panose="02020603050405020304" pitchFamily="18" charset="0"/>
                <a:cs typeface="Times New Roman" panose="02020603050405020304" pitchFamily="18" charset="0"/>
              </a:rPr>
              <a:t>: </a:t>
            </a:r>
            <a:r>
              <a:rPr lang="en-US" sz="2800" b="0" i="0" dirty="0">
                <a:solidFill>
                  <a:srgbClr val="4D5156"/>
                </a:solidFill>
                <a:effectLst/>
                <a:latin typeface="Times New Roman" panose="02020603050405020304" pitchFamily="18" charset="0"/>
                <a:cs typeface="Times New Roman" panose="02020603050405020304" pitchFamily="18" charset="0"/>
              </a:rPr>
              <a:t> </a:t>
            </a:r>
            <a:r>
              <a:rPr lang="en-US" sz="1800" b="1" u="none" strike="noStrike" dirty="0">
                <a:effectLst/>
                <a:latin typeface="Times New Roman" panose="02020603050405020304" pitchFamily="18" charset="0"/>
                <a:cs typeface="Times New Roman" panose="02020603050405020304" pitchFamily="18" charset="0"/>
              </a:rPr>
              <a:t>Torah (Pentateuch)</a:t>
            </a:r>
            <a:endParaRPr lang="en-US" sz="1800" u="none" strike="noStrike" dirty="0">
              <a:effectLst/>
              <a:latin typeface="Times New Roman" panose="02020603050405020304" pitchFamily="18" charset="0"/>
              <a:cs typeface="Times New Roman" panose="02020603050405020304" pitchFamily="18" charset="0"/>
            </a:endParaRPr>
          </a:p>
          <a:p>
            <a:pPr marL="0" marR="0" indent="0">
              <a:lnSpc>
                <a:spcPct val="107000"/>
              </a:lnSpc>
              <a:spcBef>
                <a:spcPts val="0"/>
              </a:spcBef>
              <a:spcAft>
                <a:spcPts val="800"/>
              </a:spcAft>
              <a:buNone/>
            </a:pPr>
            <a:r>
              <a:rPr lang="en-US" sz="2100" b="1" kern="100" dirty="0">
                <a:effectLst/>
                <a:latin typeface="Times New Roman" panose="02020603050405020304" pitchFamily="18" charset="0"/>
                <a:ea typeface="Calibri" panose="020F0502020204030204" pitchFamily="34" charset="0"/>
                <a:cs typeface="Times New Roman" panose="02020603050405020304" pitchFamily="18" charset="0"/>
              </a:rPr>
              <a:t>Deuteronomy</a:t>
            </a:r>
          </a:p>
          <a:p>
            <a:pPr marL="0" marR="0" indent="0">
              <a:lnSpc>
                <a:spcPct val="107000"/>
              </a:lnSpc>
              <a:spcBef>
                <a:spcPts val="0"/>
              </a:spcBef>
              <a:spcAft>
                <a:spcPts val="800"/>
              </a:spcAft>
              <a:buNone/>
            </a:pPr>
            <a:r>
              <a:rPr lang="en-US" sz="2100" b="1" kern="100" dirty="0">
                <a:effectLst/>
                <a:latin typeface="Times New Roman" panose="02020603050405020304" pitchFamily="18" charset="0"/>
                <a:ea typeface="Calibri" panose="020F0502020204030204" pitchFamily="34" charset="0"/>
                <a:cs typeface="Times New Roman" panose="02020603050405020304" pitchFamily="18" charset="0"/>
              </a:rPr>
              <a:t>Moses Forbidden to Cross the Jordan</a:t>
            </a:r>
          </a:p>
          <a:p>
            <a:pPr marL="0" marR="0" indent="0">
              <a:lnSpc>
                <a:spcPct val="107000"/>
              </a:lnSpc>
              <a:spcBef>
                <a:spcPts val="0"/>
              </a:spcBef>
              <a:spcAft>
                <a:spcPts val="800"/>
              </a:spcAft>
              <a:buNone/>
            </a:pPr>
            <a:r>
              <a:rPr lang="en-US" sz="1700" kern="100" dirty="0">
                <a:effectLst/>
                <a:latin typeface="Times New Roman" panose="02020603050405020304" pitchFamily="18" charset="0"/>
                <a:ea typeface="Calibri" panose="020F0502020204030204" pitchFamily="34" charset="0"/>
                <a:cs typeface="Times New Roman" panose="02020603050405020304" pitchFamily="18" charset="0"/>
              </a:rPr>
              <a:t>3:26</a:t>
            </a:r>
            <a:r>
              <a:rPr lang="en-US" sz="2100" kern="100" dirty="0">
                <a:effectLst/>
                <a:latin typeface="Times New Roman" panose="02020603050405020304" pitchFamily="18" charset="0"/>
                <a:ea typeface="Calibri" panose="020F0502020204030204" pitchFamily="34" charset="0"/>
                <a:cs typeface="Times New Roman" panose="02020603050405020304" pitchFamily="18" charset="0"/>
              </a:rPr>
              <a:t> But because of you the LORD was angry with me and would not listen to me. “That is enough,” the LORD said. “Do not speak to me anymore about this matter. </a:t>
            </a:r>
            <a:r>
              <a:rPr lang="en-US" sz="1700" kern="100" dirty="0">
                <a:latin typeface="Times New Roman" panose="02020603050405020304" pitchFamily="18" charset="0"/>
                <a:ea typeface="Calibri" panose="020F0502020204030204" pitchFamily="34" charset="0"/>
                <a:cs typeface="Times New Roman" panose="02020603050405020304" pitchFamily="18" charset="0"/>
              </a:rPr>
              <a:t>27 </a:t>
            </a:r>
            <a:r>
              <a:rPr lang="en-US" sz="2100" kern="100" dirty="0">
                <a:effectLst/>
                <a:latin typeface="Times New Roman" panose="02020603050405020304" pitchFamily="18" charset="0"/>
                <a:ea typeface="Calibri" panose="020F0502020204030204" pitchFamily="34" charset="0"/>
                <a:cs typeface="Times New Roman" panose="02020603050405020304" pitchFamily="18" charset="0"/>
              </a:rPr>
              <a:t>Go up to the top of Pisgah and look west and north and south and east. Look at the land with your own eyes, since you are not going to cross this Jordan. </a:t>
            </a:r>
            <a:r>
              <a:rPr lang="en-US" sz="1700" kern="100" dirty="0">
                <a:effectLst/>
                <a:latin typeface="Times New Roman" panose="02020603050405020304" pitchFamily="18" charset="0"/>
                <a:ea typeface="Calibri" panose="020F0502020204030204" pitchFamily="34" charset="0"/>
                <a:cs typeface="Times New Roman" panose="02020603050405020304" pitchFamily="18" charset="0"/>
              </a:rPr>
              <a:t>28</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100" kern="100" dirty="0">
                <a:effectLst/>
                <a:latin typeface="Times New Roman" panose="02020603050405020304" pitchFamily="18" charset="0"/>
                <a:ea typeface="Calibri" panose="020F0502020204030204" pitchFamily="34" charset="0"/>
                <a:cs typeface="Times New Roman" panose="02020603050405020304" pitchFamily="18" charset="0"/>
              </a:rPr>
              <a:t>But commission Joshua, and encourage and strengthen him, for he will lead this people across and will cause them to inherit the land that you will see.”</a:t>
            </a:r>
          </a:p>
          <a:p>
            <a:pPr marL="0" marR="0" indent="0">
              <a:lnSpc>
                <a:spcPct val="107000"/>
              </a:lnSpc>
              <a:spcBef>
                <a:spcPts val="0"/>
              </a:spcBef>
              <a:spcAft>
                <a:spcPts val="800"/>
              </a:spcAft>
              <a:buNone/>
            </a:pPr>
            <a:endParaRPr lang="en-US" sz="2100" b="1"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50000"/>
              </a:lnSpc>
              <a:spcBef>
                <a:spcPts val="0"/>
              </a:spcBef>
              <a:spcAft>
                <a:spcPts val="800"/>
              </a:spcAft>
              <a:buNone/>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Zondervan,. NIV, Kids' Visual Study Bible, Full Color Interior: Explore the Story of the Bible---People, Places, and History (p. 652). </a:t>
            </a:r>
            <a:r>
              <a:rPr lang="en-US" sz="1200" kern="100" dirty="0" err="1">
                <a:effectLst/>
                <a:latin typeface="Times New Roman" panose="02020603050405020304" pitchFamily="18" charset="0"/>
                <a:ea typeface="Calibri" panose="020F0502020204030204" pitchFamily="34" charset="0"/>
                <a:cs typeface="Times New Roman" panose="02020603050405020304" pitchFamily="18" charset="0"/>
              </a:rPr>
              <a:t>Zonderkidz</a:t>
            </a: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 Kindle Edition. </a:t>
            </a:r>
          </a:p>
        </p:txBody>
      </p:sp>
    </p:spTree>
    <p:extLst>
      <p:ext uri="{BB962C8B-B14F-4D97-AF65-F5344CB8AC3E}">
        <p14:creationId xmlns:p14="http://schemas.microsoft.com/office/powerpoint/2010/main" val="14646004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C86C21-147F-8041-3F93-30C98CC8B30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022763-25B5-B985-A6E2-7C46C59F9AC8}"/>
              </a:ext>
            </a:extLst>
          </p:cNvPr>
          <p:cNvSpPr>
            <a:spLocks noGrp="1"/>
          </p:cNvSpPr>
          <p:nvPr>
            <p:ph type="title"/>
          </p:nvPr>
        </p:nvSpPr>
        <p:spPr>
          <a:xfrm>
            <a:off x="838200" y="365125"/>
            <a:ext cx="10515600" cy="1086485"/>
          </a:xfrm>
        </p:spPr>
        <p:txBody>
          <a:bodyPr/>
          <a:lstStyle/>
          <a:p>
            <a:pPr algn="ctr"/>
            <a:r>
              <a:rPr lang="en-US" dirty="0">
                <a:latin typeface="Times New Roman" panose="02020603050405020304" pitchFamily="18" charset="0"/>
                <a:cs typeface="Times New Roman" panose="02020603050405020304" pitchFamily="18" charset="0"/>
              </a:rPr>
              <a:t>Bible Study – Class 7  </a:t>
            </a:r>
          </a:p>
        </p:txBody>
      </p:sp>
      <p:sp>
        <p:nvSpPr>
          <p:cNvPr id="5" name="Footer Placeholder 4">
            <a:extLst>
              <a:ext uri="{FF2B5EF4-FFF2-40B4-BE49-F238E27FC236}">
                <a16:creationId xmlns:a16="http://schemas.microsoft.com/office/drawing/2014/main" id="{4EC998E6-EF8E-336F-E2A5-2399DE2DAB23}"/>
              </a:ext>
            </a:extLst>
          </p:cNvPr>
          <p:cNvSpPr>
            <a:spLocks noGrp="1"/>
          </p:cNvSpPr>
          <p:nvPr>
            <p:ph type="ftr" sz="quarter" idx="11"/>
          </p:nvPr>
        </p:nvSpPr>
        <p:spPr>
          <a:xfrm>
            <a:off x="838200" y="6356350"/>
            <a:ext cx="9803130" cy="365125"/>
          </a:xfrm>
        </p:spPr>
        <p:txBody>
          <a:bodyPr/>
          <a:lstStyle/>
          <a:p>
            <a:pPr algn="l"/>
            <a:r>
              <a:rPr lang="en-US" dirty="0"/>
              <a:t>Buffalo-Pittsburgh Diocese PNCC                                             Rev. Dr. D.L. Seekins</a:t>
            </a:r>
          </a:p>
        </p:txBody>
      </p:sp>
      <p:sp>
        <p:nvSpPr>
          <p:cNvPr id="6" name="Slide Number Placeholder 5">
            <a:extLst>
              <a:ext uri="{FF2B5EF4-FFF2-40B4-BE49-F238E27FC236}">
                <a16:creationId xmlns:a16="http://schemas.microsoft.com/office/drawing/2014/main" id="{E11BEC79-AB09-7008-DDE0-3C0ADCC970F0}"/>
              </a:ext>
            </a:extLst>
          </p:cNvPr>
          <p:cNvSpPr>
            <a:spLocks noGrp="1"/>
          </p:cNvSpPr>
          <p:nvPr>
            <p:ph type="sldNum" sz="quarter" idx="12"/>
          </p:nvPr>
        </p:nvSpPr>
        <p:spPr/>
        <p:txBody>
          <a:bodyPr/>
          <a:lstStyle/>
          <a:p>
            <a:fld id="{13E4AA86-8703-454E-B8CD-5341B2B94ABB}" type="slidenum">
              <a:rPr lang="en-US" smtClean="0"/>
              <a:t>9</a:t>
            </a:fld>
            <a:endParaRPr lang="en-US"/>
          </a:p>
        </p:txBody>
      </p:sp>
      <p:sp>
        <p:nvSpPr>
          <p:cNvPr id="7" name="Content Placeholder 6">
            <a:extLst>
              <a:ext uri="{FF2B5EF4-FFF2-40B4-BE49-F238E27FC236}">
                <a16:creationId xmlns:a16="http://schemas.microsoft.com/office/drawing/2014/main" id="{3CC1F7DE-32E3-D0D7-F375-F61B84DA893B}"/>
              </a:ext>
            </a:extLst>
          </p:cNvPr>
          <p:cNvSpPr>
            <a:spLocks noGrp="1"/>
          </p:cNvSpPr>
          <p:nvPr>
            <p:ph idx="1"/>
          </p:nvPr>
        </p:nvSpPr>
        <p:spPr>
          <a:xfrm>
            <a:off x="838200" y="1340827"/>
            <a:ext cx="10515600" cy="4931019"/>
          </a:xfrm>
        </p:spPr>
        <p:txBody>
          <a:bodyPr>
            <a:normAutofit lnSpcReduction="10000"/>
          </a:bodyPr>
          <a:lstStyle/>
          <a:p>
            <a:pPr marL="0" indent="0">
              <a:lnSpc>
                <a:spcPct val="150000"/>
              </a:lnSpc>
              <a:buNone/>
            </a:pPr>
            <a:r>
              <a:rPr lang="en-US" sz="2800" u="none" strike="noStrike" dirty="0">
                <a:effectLst/>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Old Testament</a:t>
            </a:r>
            <a:r>
              <a:rPr lang="en-US" sz="2800" u="none" strike="noStrike" dirty="0">
                <a:effectLst/>
                <a:latin typeface="Times New Roman" panose="02020603050405020304" pitchFamily="18" charset="0"/>
                <a:cs typeface="Times New Roman" panose="02020603050405020304" pitchFamily="18" charset="0"/>
              </a:rPr>
              <a:t>: </a:t>
            </a:r>
            <a:r>
              <a:rPr lang="en-US" sz="2800" b="0" i="0" dirty="0">
                <a:solidFill>
                  <a:srgbClr val="4D5156"/>
                </a:solidFill>
                <a:effectLst/>
                <a:latin typeface="Times New Roman" panose="02020603050405020304" pitchFamily="18" charset="0"/>
                <a:cs typeface="Times New Roman" panose="02020603050405020304" pitchFamily="18" charset="0"/>
              </a:rPr>
              <a:t> </a:t>
            </a:r>
            <a:r>
              <a:rPr lang="en-US" sz="1800" b="1" u="none" strike="noStrike" dirty="0">
                <a:effectLst/>
                <a:latin typeface="Times New Roman" panose="02020603050405020304" pitchFamily="18" charset="0"/>
                <a:cs typeface="Times New Roman" panose="02020603050405020304" pitchFamily="18" charset="0"/>
              </a:rPr>
              <a:t>Torah (Pentateuch)</a:t>
            </a:r>
            <a:endParaRPr lang="en-US" sz="1800" u="none" strike="noStrike" dirty="0">
              <a:effectLst/>
              <a:latin typeface="Times New Roman" panose="02020603050405020304" pitchFamily="18" charset="0"/>
              <a:cs typeface="Times New Roman" panose="02020603050405020304" pitchFamily="18" charset="0"/>
            </a:endParaRPr>
          </a:p>
          <a:p>
            <a:pPr marL="0" marR="0" indent="0">
              <a:lnSpc>
                <a:spcPct val="107000"/>
              </a:lnSpc>
              <a:spcBef>
                <a:spcPts val="0"/>
              </a:spcBef>
              <a:spcAft>
                <a:spcPts val="800"/>
              </a:spcAft>
              <a:buNone/>
            </a:pPr>
            <a:r>
              <a:rPr lang="en-US" sz="2100" b="1" kern="100" dirty="0">
                <a:effectLst/>
                <a:latin typeface="Times New Roman" panose="02020603050405020304" pitchFamily="18" charset="0"/>
                <a:ea typeface="Calibri" panose="020F0502020204030204" pitchFamily="34" charset="0"/>
                <a:cs typeface="Times New Roman" panose="02020603050405020304" pitchFamily="18" charset="0"/>
              </a:rPr>
              <a:t>Deuteronomy </a:t>
            </a:r>
            <a:r>
              <a:rPr lang="en-US" sz="2200" b="1" kern="100" dirty="0">
                <a:effectLst/>
                <a:latin typeface="Times New Roman" panose="02020603050405020304" pitchFamily="18" charset="0"/>
                <a:ea typeface="Calibri" panose="020F0502020204030204" pitchFamily="34" charset="0"/>
                <a:cs typeface="Times New Roman" panose="02020603050405020304" pitchFamily="18" charset="0"/>
              </a:rPr>
              <a:t>Advantages of Fidelity. </a:t>
            </a:r>
          </a:p>
          <a:p>
            <a:pPr marL="0" marR="0" indent="0">
              <a:lnSpc>
                <a:spcPct val="107000"/>
              </a:lnSpc>
              <a:spcBef>
                <a:spcPts val="0"/>
              </a:spcBef>
              <a:spcAft>
                <a:spcPts val="800"/>
              </a:spcAft>
              <a:buNone/>
            </a:pPr>
            <a:r>
              <a:rPr lang="en-US" sz="1700" kern="100" dirty="0">
                <a:effectLst/>
                <a:latin typeface="Times New Roman" panose="02020603050405020304" pitchFamily="18" charset="0"/>
                <a:ea typeface="Calibri" panose="020F0502020204030204" pitchFamily="34" charset="0"/>
                <a:cs typeface="Times New Roman" panose="02020603050405020304" pitchFamily="18" charset="0"/>
              </a:rPr>
              <a:t>4:1 </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Now therefore, Israel, hear the statutes and ordinances I am teaching you to observe, that you may live, and may enter in and take possession of the land which the Lord, the God of your ancestors, is giving you. </a:t>
            </a:r>
            <a:r>
              <a:rPr lang="en-US" sz="1900" kern="100" dirty="0">
                <a:effectLst/>
                <a:latin typeface="Times New Roman" panose="02020603050405020304" pitchFamily="18" charset="0"/>
                <a:ea typeface="Calibri" panose="020F0502020204030204" pitchFamily="34" charset="0"/>
                <a:cs typeface="Times New Roman" panose="02020603050405020304" pitchFamily="18" charset="0"/>
              </a:rPr>
              <a:t>2</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 In your observance of the commandments of the Lord, your God,  which I am commanding you, you shall not add to what I command you nor subtract from it. </a:t>
            </a:r>
            <a:r>
              <a:rPr lang="en-US" sz="1700" kern="100" dirty="0">
                <a:effectLst/>
                <a:latin typeface="Times New Roman" panose="02020603050405020304" pitchFamily="18" charset="0"/>
                <a:ea typeface="Calibri" panose="020F0502020204030204" pitchFamily="34" charset="0"/>
                <a:cs typeface="Times New Roman" panose="02020603050405020304" pitchFamily="18" charset="0"/>
              </a:rPr>
              <a:t>3</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 You have seen with your own eyes what the Lord did at </a:t>
            </a:r>
            <a:r>
              <a:rPr lang="en-US" sz="2200" kern="100" dirty="0" err="1">
                <a:effectLst/>
                <a:latin typeface="Times New Roman" panose="02020603050405020304" pitchFamily="18" charset="0"/>
                <a:ea typeface="Calibri" panose="020F0502020204030204" pitchFamily="34" charset="0"/>
                <a:cs typeface="Times New Roman" panose="02020603050405020304" pitchFamily="18" charset="0"/>
              </a:rPr>
              <a:t>Baalpeor:d</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 the Lord, your God, destroyed from your midst everyone who followed the Baal of </a:t>
            </a:r>
            <a:r>
              <a:rPr lang="en-US" sz="2200" kern="100" dirty="0" err="1">
                <a:effectLst/>
                <a:latin typeface="Times New Roman" panose="02020603050405020304" pitchFamily="18" charset="0"/>
                <a:ea typeface="Calibri" panose="020F0502020204030204" pitchFamily="34" charset="0"/>
                <a:cs typeface="Times New Roman" panose="02020603050405020304" pitchFamily="18" charset="0"/>
              </a:rPr>
              <a:t>Peor</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900" kern="100" dirty="0">
                <a:effectLst/>
                <a:latin typeface="Times New Roman" panose="02020603050405020304" pitchFamily="18" charset="0"/>
                <a:ea typeface="Calibri" panose="020F0502020204030204" pitchFamily="34" charset="0"/>
                <a:cs typeface="Times New Roman" panose="02020603050405020304" pitchFamily="18" charset="0"/>
              </a:rPr>
              <a:t>4</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 but you, who held fast to the Lord, your God, are all alive today.</a:t>
            </a:r>
          </a:p>
          <a:p>
            <a:pPr marL="0" marR="0" indent="0">
              <a:lnSpc>
                <a:spcPct val="150000"/>
              </a:lnSpc>
              <a:spcBef>
                <a:spcPts val="0"/>
              </a:spcBef>
              <a:spcAft>
                <a:spcPts val="800"/>
              </a:spcAft>
              <a:buNone/>
            </a:pPr>
            <a:endParaRPr lang="en-US" sz="22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50000"/>
              </a:lnSpc>
              <a:spcBef>
                <a:spcPts val="0"/>
              </a:spcBef>
              <a:spcAft>
                <a:spcPts val="800"/>
              </a:spcAft>
              <a:buNone/>
            </a:pPr>
            <a:endParaRPr lang="en-US" sz="22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50000"/>
              </a:lnSpc>
              <a:spcBef>
                <a:spcPts val="0"/>
              </a:spcBef>
              <a:spcAft>
                <a:spcPts val="800"/>
              </a:spcAft>
              <a:buNone/>
            </a:pPr>
            <a:r>
              <a:rPr lang="en-US" sz="1300" i="1" kern="100" dirty="0">
                <a:effectLst/>
                <a:latin typeface="Times New Roman" panose="02020603050405020304" pitchFamily="18" charset="0"/>
                <a:ea typeface="Calibri" panose="020F0502020204030204" pitchFamily="34" charset="0"/>
                <a:cs typeface="Times New Roman" panose="02020603050405020304" pitchFamily="18" charset="0"/>
              </a:rPr>
              <a:t>Donald Senior; John Collins; Mary Ann Getty. The Catholic Study Bible (p. 2023). Oxford University Press. Kindle Edition. </a:t>
            </a:r>
          </a:p>
        </p:txBody>
      </p:sp>
    </p:spTree>
    <p:extLst>
      <p:ext uri="{BB962C8B-B14F-4D97-AF65-F5344CB8AC3E}">
        <p14:creationId xmlns:p14="http://schemas.microsoft.com/office/powerpoint/2010/main" val="23546816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6737</TotalTime>
  <Words>3423</Words>
  <Application>Microsoft Office PowerPoint</Application>
  <PresentationFormat>Widescreen</PresentationFormat>
  <Paragraphs>182</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Times New Roman</vt:lpstr>
      <vt:lpstr>Office Theme</vt:lpstr>
      <vt:lpstr>Bible Study  Class 7 - Deuteronomy  Old Testament</vt:lpstr>
      <vt:lpstr>Bible Study – Class 7 </vt:lpstr>
      <vt:lpstr>Bible Study – Class 7 </vt:lpstr>
      <vt:lpstr>Bible Study – Class 7  </vt:lpstr>
      <vt:lpstr>Bible Study – Class 7  </vt:lpstr>
      <vt:lpstr>Bible Study – Class 7  </vt:lpstr>
      <vt:lpstr>Bible Study – Class 7  </vt:lpstr>
      <vt:lpstr>Bible Study – Class 7  </vt:lpstr>
      <vt:lpstr>Bible Study – Class 7  </vt:lpstr>
      <vt:lpstr>Bible Study – Class 7  </vt:lpstr>
      <vt:lpstr>Bible Study – Class 7  </vt:lpstr>
      <vt:lpstr>Bible Study – Class 7  </vt:lpstr>
      <vt:lpstr>Bible Study – Class 7  </vt:lpstr>
      <vt:lpstr>Bible Study – Class 7  </vt:lpstr>
      <vt:lpstr>Bible Study – Class 7  </vt:lpstr>
      <vt:lpstr>Bible Study – Class 7  </vt:lpstr>
      <vt:lpstr>Bible Study – Class 7  </vt:lpstr>
      <vt:lpstr>Bible Study – Class 7  </vt:lpstr>
      <vt:lpstr>Bible Study – Class 7  </vt:lpstr>
      <vt:lpstr>Bible Study – Class 7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Donald Seekins</dc:creator>
  <cp:lastModifiedBy>Donald Seekins</cp:lastModifiedBy>
  <cp:revision>122</cp:revision>
  <dcterms:created xsi:type="dcterms:W3CDTF">2022-03-16T16:55:25Z</dcterms:created>
  <dcterms:modified xsi:type="dcterms:W3CDTF">2024-02-13T17:09:21Z</dcterms:modified>
</cp:coreProperties>
</file>