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66" r:id="rId3"/>
    <p:sldId id="267" r:id="rId4"/>
    <p:sldId id="270" r:id="rId5"/>
    <p:sldId id="274" r:id="rId6"/>
    <p:sldId id="275" r:id="rId7"/>
    <p:sldId id="273" r:id="rId8"/>
    <p:sldId id="271" r:id="rId9"/>
    <p:sldId id="272" r:id="rId10"/>
    <p:sldId id="276" r:id="rId11"/>
    <p:sldId id="277" r:id="rId12"/>
    <p:sldId id="278" r:id="rId13"/>
    <p:sldId id="279" r:id="rId14"/>
    <p:sldId id="280" r:id="rId15"/>
    <p:sldId id="281" r:id="rId16"/>
    <p:sldId id="282" r:id="rId17"/>
    <p:sldId id="283" r:id="rId18"/>
    <p:sldId id="284" r:id="rId19"/>
    <p:sldId id="285" r:id="rId20"/>
    <p:sldId id="28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06" autoAdjust="0"/>
    <p:restoredTop sz="95201" autoAdjust="0"/>
  </p:normalViewPr>
  <p:slideViewPr>
    <p:cSldViewPr snapToGrid="0">
      <p:cViewPr varScale="1">
        <p:scale>
          <a:sx n="82" d="100"/>
          <a:sy n="82" d="100"/>
        </p:scale>
        <p:origin x="576" y="90"/>
      </p:cViewPr>
      <p:guideLst/>
    </p:cSldViewPr>
  </p:slideViewPr>
  <p:outlineViewPr>
    <p:cViewPr>
      <p:scale>
        <a:sx n="33" d="100"/>
        <a:sy n="33" d="100"/>
      </p:scale>
      <p:origin x="0" y="-17556"/>
    </p:cViewPr>
  </p:outlineViewPr>
  <p:notesTextViewPr>
    <p:cViewPr>
      <p:scale>
        <a:sx n="1" d="1"/>
        <a:sy n="1" d="1"/>
      </p:scale>
      <p:origin x="0" y="0"/>
    </p:cViewPr>
  </p:notesTextViewPr>
  <p:notesViewPr>
    <p:cSldViewPr snapToGrid="0">
      <p:cViewPr varScale="1">
        <p:scale>
          <a:sx n="66" d="100"/>
          <a:sy n="66" d="100"/>
        </p:scale>
        <p:origin x="333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177A3A-1504-4554-B224-709CA8E0B5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47FE5E4-7D7F-44DF-89C3-EC22C7AD69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CD1BD5-699B-49C0-846E-502E88937216}" type="datetimeFigureOut">
              <a:rPr lang="en-US" smtClean="0"/>
              <a:t>2/6/2024</a:t>
            </a:fld>
            <a:endParaRPr lang="en-US"/>
          </a:p>
        </p:txBody>
      </p:sp>
      <p:sp>
        <p:nvSpPr>
          <p:cNvPr id="4" name="Footer Placeholder 3">
            <a:extLst>
              <a:ext uri="{FF2B5EF4-FFF2-40B4-BE49-F238E27FC236}">
                <a16:creationId xmlns:a16="http://schemas.microsoft.com/office/drawing/2014/main" id="{72AF332C-FB21-4EE3-86C2-B265DDCBE7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94CBD9F-7813-4E7D-A2F0-984F63C8B8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739F22-EE47-411C-9B46-92F99A185DE0}" type="slidenum">
              <a:rPr lang="en-US" smtClean="0"/>
              <a:t>‹#›</a:t>
            </a:fld>
            <a:endParaRPr lang="en-US"/>
          </a:p>
        </p:txBody>
      </p:sp>
    </p:spTree>
    <p:extLst>
      <p:ext uri="{BB962C8B-B14F-4D97-AF65-F5344CB8AC3E}">
        <p14:creationId xmlns:p14="http://schemas.microsoft.com/office/powerpoint/2010/main" val="2067451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4AA810-EB0B-4CA3-8056-BF6C6A6C7757}" type="datetimeFigureOut">
              <a:rPr lang="en-US" smtClean="0"/>
              <a:t>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2F502-55F3-4095-85C6-B665DB1F9371}" type="slidenum">
              <a:rPr lang="en-US" smtClean="0"/>
              <a:t>‹#›</a:t>
            </a:fld>
            <a:endParaRPr lang="en-US"/>
          </a:p>
        </p:txBody>
      </p:sp>
    </p:spTree>
    <p:extLst>
      <p:ext uri="{BB962C8B-B14F-4D97-AF65-F5344CB8AC3E}">
        <p14:creationId xmlns:p14="http://schemas.microsoft.com/office/powerpoint/2010/main" val="147279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D2F502-55F3-4095-85C6-B665DB1F9371}" type="slidenum">
              <a:rPr lang="en-US" smtClean="0"/>
              <a:t>20</a:t>
            </a:fld>
            <a:endParaRPr lang="en-US"/>
          </a:p>
        </p:txBody>
      </p:sp>
    </p:spTree>
    <p:extLst>
      <p:ext uri="{BB962C8B-B14F-4D97-AF65-F5344CB8AC3E}">
        <p14:creationId xmlns:p14="http://schemas.microsoft.com/office/powerpoint/2010/main" val="3312078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93301-8267-4F2F-8B3B-F5B98286CC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E873E6-41A8-4938-B639-6471FB17BB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51A482-4D4F-4C52-9938-03387524773F}"/>
              </a:ext>
            </a:extLst>
          </p:cNvPr>
          <p:cNvSpPr>
            <a:spLocks noGrp="1"/>
          </p:cNvSpPr>
          <p:nvPr>
            <p:ph type="dt" sz="half" idx="10"/>
          </p:nvPr>
        </p:nvSpPr>
        <p:spPr/>
        <p:txBody>
          <a:bodyPr/>
          <a:lstStyle/>
          <a:p>
            <a:fld id="{B3840A91-3166-46B9-B0AB-A10F5590DC8B}" type="datetime1">
              <a:rPr lang="en-US" smtClean="0"/>
              <a:t>2/6/2024</a:t>
            </a:fld>
            <a:endParaRPr lang="en-US"/>
          </a:p>
        </p:txBody>
      </p:sp>
      <p:sp>
        <p:nvSpPr>
          <p:cNvPr id="5" name="Footer Placeholder 4">
            <a:extLst>
              <a:ext uri="{FF2B5EF4-FFF2-40B4-BE49-F238E27FC236}">
                <a16:creationId xmlns:a16="http://schemas.microsoft.com/office/drawing/2014/main" id="{4FB9CAE6-FC91-4BBA-96A1-0CBC70CF0007}"/>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EE7A6F76-F68A-4770-A645-8E0947DE20B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29769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3DFB-F4FB-49D6-8153-D3A35755E8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F04FC-CDCE-44FD-8228-9045836E2F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F2FD1-9EC8-4841-BBAF-D44EC469E234}"/>
              </a:ext>
            </a:extLst>
          </p:cNvPr>
          <p:cNvSpPr>
            <a:spLocks noGrp="1"/>
          </p:cNvSpPr>
          <p:nvPr>
            <p:ph type="dt" sz="half" idx="10"/>
          </p:nvPr>
        </p:nvSpPr>
        <p:spPr/>
        <p:txBody>
          <a:bodyPr/>
          <a:lstStyle/>
          <a:p>
            <a:fld id="{F1643F8A-8EA6-4292-A93C-45A1D728A0A0}" type="datetime1">
              <a:rPr lang="en-US" smtClean="0"/>
              <a:t>2/6/2024</a:t>
            </a:fld>
            <a:endParaRPr lang="en-US"/>
          </a:p>
        </p:txBody>
      </p:sp>
      <p:sp>
        <p:nvSpPr>
          <p:cNvPr id="5" name="Footer Placeholder 4">
            <a:extLst>
              <a:ext uri="{FF2B5EF4-FFF2-40B4-BE49-F238E27FC236}">
                <a16:creationId xmlns:a16="http://schemas.microsoft.com/office/drawing/2014/main" id="{04668410-F061-47AC-BF38-C01E2EFE75F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B11C205B-95AC-4213-B5F9-E5D47EB2287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42191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24328-3CB3-4108-B5DD-4F9223E298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B75817-69E7-4268-B970-659FF410B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67143-F686-45A1-BC0A-BE5B2A62990F}"/>
              </a:ext>
            </a:extLst>
          </p:cNvPr>
          <p:cNvSpPr>
            <a:spLocks noGrp="1"/>
          </p:cNvSpPr>
          <p:nvPr>
            <p:ph type="dt" sz="half" idx="10"/>
          </p:nvPr>
        </p:nvSpPr>
        <p:spPr/>
        <p:txBody>
          <a:bodyPr/>
          <a:lstStyle/>
          <a:p>
            <a:fld id="{A36E060A-73C3-4B3A-A6DD-A4E99FB0C64C}" type="datetime1">
              <a:rPr lang="en-US" smtClean="0"/>
              <a:t>2/6/2024</a:t>
            </a:fld>
            <a:endParaRPr lang="en-US"/>
          </a:p>
        </p:txBody>
      </p:sp>
      <p:sp>
        <p:nvSpPr>
          <p:cNvPr id="5" name="Footer Placeholder 4">
            <a:extLst>
              <a:ext uri="{FF2B5EF4-FFF2-40B4-BE49-F238E27FC236}">
                <a16:creationId xmlns:a16="http://schemas.microsoft.com/office/drawing/2014/main" id="{B367A767-9218-4380-A86D-C7A035BBD83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19C5145B-959E-4058-B7AD-B4F83CF7658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501263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327F-A01E-49D2-AA20-6F0BF96BB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DAD7E4-1879-4A95-B7C4-87D8EF731E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5E6E9A-F375-4057-BDF9-C5B27C658B9A}"/>
              </a:ext>
            </a:extLst>
          </p:cNvPr>
          <p:cNvSpPr>
            <a:spLocks noGrp="1"/>
          </p:cNvSpPr>
          <p:nvPr>
            <p:ph type="dt" sz="half" idx="10"/>
          </p:nvPr>
        </p:nvSpPr>
        <p:spPr/>
        <p:txBody>
          <a:bodyPr/>
          <a:lstStyle/>
          <a:p>
            <a:fld id="{019E969D-D7FC-4C79-90E3-766C07D159D2}" type="datetime1">
              <a:rPr lang="en-US" smtClean="0"/>
              <a:t>2/6/2024</a:t>
            </a:fld>
            <a:endParaRPr lang="en-US"/>
          </a:p>
        </p:txBody>
      </p:sp>
      <p:sp>
        <p:nvSpPr>
          <p:cNvPr id="5" name="Footer Placeholder 4">
            <a:extLst>
              <a:ext uri="{FF2B5EF4-FFF2-40B4-BE49-F238E27FC236}">
                <a16:creationId xmlns:a16="http://schemas.microsoft.com/office/drawing/2014/main" id="{C5520B90-C56C-4D4C-B18B-4E981CE662CD}"/>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DB706146-19AA-488D-A21A-2923964D97E5}"/>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855939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EBEC-6181-4F25-9BC3-F03E9C3D4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3A7C4-1E1F-4A65-8B39-4713B9A3E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6D48F-B7C7-4FA6-9EA9-6E7923EF309B}"/>
              </a:ext>
            </a:extLst>
          </p:cNvPr>
          <p:cNvSpPr>
            <a:spLocks noGrp="1"/>
          </p:cNvSpPr>
          <p:nvPr>
            <p:ph type="dt" sz="half" idx="10"/>
          </p:nvPr>
        </p:nvSpPr>
        <p:spPr/>
        <p:txBody>
          <a:bodyPr/>
          <a:lstStyle/>
          <a:p>
            <a:fld id="{E8D629B4-1959-4C26-B238-883E2C0C4C36}" type="datetime1">
              <a:rPr lang="en-US" smtClean="0"/>
              <a:t>2/6/2024</a:t>
            </a:fld>
            <a:endParaRPr lang="en-US"/>
          </a:p>
        </p:txBody>
      </p:sp>
      <p:sp>
        <p:nvSpPr>
          <p:cNvPr id="5" name="Footer Placeholder 4">
            <a:extLst>
              <a:ext uri="{FF2B5EF4-FFF2-40B4-BE49-F238E27FC236}">
                <a16:creationId xmlns:a16="http://schemas.microsoft.com/office/drawing/2014/main" id="{95ED8E06-54EF-4BDA-AF8D-9AF47E04DA9B}"/>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303D8397-4978-42E4-88E9-4F5FB4AB20B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6722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55B5-EA39-426D-A871-EC7C89FA76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60D14-16BD-4135-B729-1E6D7879F6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EE9441-0D7A-4C39-B99D-847AF8911C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F54AD1-63AD-4100-93F0-8793A7A46B98}"/>
              </a:ext>
            </a:extLst>
          </p:cNvPr>
          <p:cNvSpPr>
            <a:spLocks noGrp="1"/>
          </p:cNvSpPr>
          <p:nvPr>
            <p:ph type="dt" sz="half" idx="10"/>
          </p:nvPr>
        </p:nvSpPr>
        <p:spPr/>
        <p:txBody>
          <a:bodyPr/>
          <a:lstStyle/>
          <a:p>
            <a:fld id="{086531B3-0D5D-469A-B1E0-7289F9F4CD9D}" type="datetime1">
              <a:rPr lang="en-US" smtClean="0"/>
              <a:t>2/6/2024</a:t>
            </a:fld>
            <a:endParaRPr lang="en-US"/>
          </a:p>
        </p:txBody>
      </p:sp>
      <p:sp>
        <p:nvSpPr>
          <p:cNvPr id="6" name="Footer Placeholder 5">
            <a:extLst>
              <a:ext uri="{FF2B5EF4-FFF2-40B4-BE49-F238E27FC236}">
                <a16:creationId xmlns:a16="http://schemas.microsoft.com/office/drawing/2014/main" id="{FBA34260-21DD-4854-AF3D-2E799F161559}"/>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F8E01F3A-9A31-4A04-8A27-F6F934489842}"/>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19779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FA39B-66A9-48E7-B3F2-A16BD92E18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9493B8-3C60-482A-926F-52D6EE559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F1A813-B807-446A-8F5F-C15B029043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6B4D08-01D8-4A30-9F56-F38886390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0F3EE-47E8-4652-818B-D85A187F4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DBD70-B514-44B0-ADAB-1E6DC281A594}"/>
              </a:ext>
            </a:extLst>
          </p:cNvPr>
          <p:cNvSpPr>
            <a:spLocks noGrp="1"/>
          </p:cNvSpPr>
          <p:nvPr>
            <p:ph type="dt" sz="half" idx="10"/>
          </p:nvPr>
        </p:nvSpPr>
        <p:spPr/>
        <p:txBody>
          <a:bodyPr/>
          <a:lstStyle/>
          <a:p>
            <a:fld id="{B10C0612-B6FE-441B-9CE0-5E7A165AF571}" type="datetime1">
              <a:rPr lang="en-US" smtClean="0"/>
              <a:t>2/6/2024</a:t>
            </a:fld>
            <a:endParaRPr lang="en-US"/>
          </a:p>
        </p:txBody>
      </p:sp>
      <p:sp>
        <p:nvSpPr>
          <p:cNvPr id="8" name="Footer Placeholder 7">
            <a:extLst>
              <a:ext uri="{FF2B5EF4-FFF2-40B4-BE49-F238E27FC236}">
                <a16:creationId xmlns:a16="http://schemas.microsoft.com/office/drawing/2014/main" id="{35722641-E0E6-4E6F-9F9D-CB3606EE00DA}"/>
              </a:ext>
            </a:extLst>
          </p:cNvPr>
          <p:cNvSpPr>
            <a:spLocks noGrp="1"/>
          </p:cNvSpPr>
          <p:nvPr>
            <p:ph type="ftr" sz="quarter" idx="11"/>
          </p:nvPr>
        </p:nvSpPr>
        <p:spPr/>
        <p:txBody>
          <a:bodyPr/>
          <a:lstStyle/>
          <a:p>
            <a:r>
              <a:rPr lang="en-US"/>
              <a:t>Buffalo-Pittsburgh Diocese PNCC                                             Rev. Dr. D.L. Seekins</a:t>
            </a:r>
          </a:p>
        </p:txBody>
      </p:sp>
      <p:sp>
        <p:nvSpPr>
          <p:cNvPr id="9" name="Slide Number Placeholder 8">
            <a:extLst>
              <a:ext uri="{FF2B5EF4-FFF2-40B4-BE49-F238E27FC236}">
                <a16:creationId xmlns:a16="http://schemas.microsoft.com/office/drawing/2014/main" id="{C7337A57-D2F4-495E-9B79-58E40437469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428035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2F3B-CF18-409B-A151-9EA5F5BBFC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BAA4F-A894-4F3B-A745-2C56E801FE0D}"/>
              </a:ext>
            </a:extLst>
          </p:cNvPr>
          <p:cNvSpPr>
            <a:spLocks noGrp="1"/>
          </p:cNvSpPr>
          <p:nvPr>
            <p:ph type="dt" sz="half" idx="10"/>
          </p:nvPr>
        </p:nvSpPr>
        <p:spPr/>
        <p:txBody>
          <a:bodyPr/>
          <a:lstStyle/>
          <a:p>
            <a:fld id="{6E4DD279-7F7E-4439-8032-9638E91E1361}" type="datetime1">
              <a:rPr lang="en-US" smtClean="0"/>
              <a:t>2/6/2024</a:t>
            </a:fld>
            <a:endParaRPr lang="en-US"/>
          </a:p>
        </p:txBody>
      </p:sp>
      <p:sp>
        <p:nvSpPr>
          <p:cNvPr id="4" name="Footer Placeholder 3">
            <a:extLst>
              <a:ext uri="{FF2B5EF4-FFF2-40B4-BE49-F238E27FC236}">
                <a16:creationId xmlns:a16="http://schemas.microsoft.com/office/drawing/2014/main" id="{298E5488-8C32-420E-9570-95E4BDB36393}"/>
              </a:ext>
            </a:extLst>
          </p:cNvPr>
          <p:cNvSpPr>
            <a:spLocks noGrp="1"/>
          </p:cNvSpPr>
          <p:nvPr>
            <p:ph type="ftr" sz="quarter" idx="11"/>
          </p:nvPr>
        </p:nvSpPr>
        <p:spPr/>
        <p:txBody>
          <a:bodyPr/>
          <a:lstStyle/>
          <a:p>
            <a:r>
              <a:rPr lang="en-US"/>
              <a:t>Buffalo-Pittsburgh Diocese PNCC                                             Rev. Dr. D.L. Seekins</a:t>
            </a:r>
          </a:p>
        </p:txBody>
      </p:sp>
      <p:sp>
        <p:nvSpPr>
          <p:cNvPr id="5" name="Slide Number Placeholder 4">
            <a:extLst>
              <a:ext uri="{FF2B5EF4-FFF2-40B4-BE49-F238E27FC236}">
                <a16:creationId xmlns:a16="http://schemas.microsoft.com/office/drawing/2014/main" id="{DACDB9C9-48ED-4973-8261-F3DE080324A6}"/>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0444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F96D9E-4003-4239-94FD-78DA1D45E5B7}"/>
              </a:ext>
            </a:extLst>
          </p:cNvPr>
          <p:cNvSpPr>
            <a:spLocks noGrp="1"/>
          </p:cNvSpPr>
          <p:nvPr>
            <p:ph type="dt" sz="half" idx="10"/>
          </p:nvPr>
        </p:nvSpPr>
        <p:spPr/>
        <p:txBody>
          <a:bodyPr/>
          <a:lstStyle/>
          <a:p>
            <a:fld id="{0FA3D6C2-2B04-4C24-BD28-ABBB7639DF72}" type="datetime1">
              <a:rPr lang="en-US" smtClean="0"/>
              <a:t>2/6/2024</a:t>
            </a:fld>
            <a:endParaRPr lang="en-US"/>
          </a:p>
        </p:txBody>
      </p:sp>
      <p:sp>
        <p:nvSpPr>
          <p:cNvPr id="3" name="Footer Placeholder 2">
            <a:extLst>
              <a:ext uri="{FF2B5EF4-FFF2-40B4-BE49-F238E27FC236}">
                <a16:creationId xmlns:a16="http://schemas.microsoft.com/office/drawing/2014/main" id="{CAC6F9AE-D1CF-4174-A453-15DBEF3CF057}"/>
              </a:ext>
            </a:extLst>
          </p:cNvPr>
          <p:cNvSpPr>
            <a:spLocks noGrp="1"/>
          </p:cNvSpPr>
          <p:nvPr>
            <p:ph type="ftr" sz="quarter" idx="11"/>
          </p:nvPr>
        </p:nvSpPr>
        <p:spPr/>
        <p:txBody>
          <a:bodyPr/>
          <a:lstStyle/>
          <a:p>
            <a:r>
              <a:rPr lang="en-US"/>
              <a:t>Buffalo-Pittsburgh Diocese PNCC                                             Rev. Dr. D.L. Seekins</a:t>
            </a:r>
          </a:p>
        </p:txBody>
      </p:sp>
      <p:sp>
        <p:nvSpPr>
          <p:cNvPr id="4" name="Slide Number Placeholder 3">
            <a:extLst>
              <a:ext uri="{FF2B5EF4-FFF2-40B4-BE49-F238E27FC236}">
                <a16:creationId xmlns:a16="http://schemas.microsoft.com/office/drawing/2014/main" id="{DAB7286D-E23A-4B5F-9F5C-8DA069C32779}"/>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73962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AF3C1-A6DF-405A-9ADD-5022D70BD4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DC3F0A-BF57-43CC-A8C6-8A8C22915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72858A-D443-44BD-9143-A6B84D40B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83ACDE-CD55-4B40-9AA3-E7CBA82B5A34}"/>
              </a:ext>
            </a:extLst>
          </p:cNvPr>
          <p:cNvSpPr>
            <a:spLocks noGrp="1"/>
          </p:cNvSpPr>
          <p:nvPr>
            <p:ph type="dt" sz="half" idx="10"/>
          </p:nvPr>
        </p:nvSpPr>
        <p:spPr/>
        <p:txBody>
          <a:bodyPr/>
          <a:lstStyle/>
          <a:p>
            <a:fld id="{B18A72DA-4A3F-4C70-9A66-BC099F298D60}" type="datetime1">
              <a:rPr lang="en-US" smtClean="0"/>
              <a:t>2/6/2024</a:t>
            </a:fld>
            <a:endParaRPr lang="en-US"/>
          </a:p>
        </p:txBody>
      </p:sp>
      <p:sp>
        <p:nvSpPr>
          <p:cNvPr id="6" name="Footer Placeholder 5">
            <a:extLst>
              <a:ext uri="{FF2B5EF4-FFF2-40B4-BE49-F238E27FC236}">
                <a16:creationId xmlns:a16="http://schemas.microsoft.com/office/drawing/2014/main" id="{2C1A72D0-7013-4C1E-BF8F-E205F16D4F32}"/>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66794835-061D-4B68-BFFE-1C51D02C5680}"/>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05903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D4C04-3A2D-40AF-8025-B5E8F705E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1B555-B31E-4EFE-B1BD-968C4FDD24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A841C4-C4F1-4F40-BFEE-8203604AF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8B015-F0B7-4813-8F91-BA91E26FCE70}"/>
              </a:ext>
            </a:extLst>
          </p:cNvPr>
          <p:cNvSpPr>
            <a:spLocks noGrp="1"/>
          </p:cNvSpPr>
          <p:nvPr>
            <p:ph type="dt" sz="half" idx="10"/>
          </p:nvPr>
        </p:nvSpPr>
        <p:spPr/>
        <p:txBody>
          <a:bodyPr/>
          <a:lstStyle/>
          <a:p>
            <a:fld id="{A1BD6ACC-AEAF-4306-866B-D3E1EA89678A}" type="datetime1">
              <a:rPr lang="en-US" smtClean="0"/>
              <a:t>2/6/2024</a:t>
            </a:fld>
            <a:endParaRPr lang="en-US"/>
          </a:p>
        </p:txBody>
      </p:sp>
      <p:sp>
        <p:nvSpPr>
          <p:cNvPr id="6" name="Footer Placeholder 5">
            <a:extLst>
              <a:ext uri="{FF2B5EF4-FFF2-40B4-BE49-F238E27FC236}">
                <a16:creationId xmlns:a16="http://schemas.microsoft.com/office/drawing/2014/main" id="{C2D7E67B-6715-49C0-BDF9-DC10C659ED56}"/>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82921E5C-BE81-4D82-918C-7A9241D7223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71116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2000"/>
            <a:lum/>
          </a:blip>
          <a:srcRect/>
          <a:stretch>
            <a:fillRect l="18000" t="6000" r="18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155074-232E-4D59-91CE-CB5FA8E32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FCC30-D3F6-4033-8027-4902BB7193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17078-5E7A-41A6-A183-2374EC9FE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164A0-AF6C-4AE9-BCE1-D60AC03EE50E}" type="datetime1">
              <a:rPr lang="en-US" smtClean="0"/>
              <a:t>2/6/2024</a:t>
            </a:fld>
            <a:endParaRPr lang="en-US"/>
          </a:p>
        </p:txBody>
      </p:sp>
      <p:sp>
        <p:nvSpPr>
          <p:cNvPr id="5" name="Footer Placeholder 4">
            <a:extLst>
              <a:ext uri="{FF2B5EF4-FFF2-40B4-BE49-F238E27FC236}">
                <a16:creationId xmlns:a16="http://schemas.microsoft.com/office/drawing/2014/main" id="{4420054D-91D1-4B02-81F7-B877754826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Buffalo-Pittsburgh Diocese PNCC                                             Rev. Dr. D.L. Seekins</a:t>
            </a:r>
          </a:p>
        </p:txBody>
      </p:sp>
      <p:sp>
        <p:nvSpPr>
          <p:cNvPr id="6" name="Slide Number Placeholder 5">
            <a:extLst>
              <a:ext uri="{FF2B5EF4-FFF2-40B4-BE49-F238E27FC236}">
                <a16:creationId xmlns:a16="http://schemas.microsoft.com/office/drawing/2014/main" id="{4D45EABC-168E-49FD-8E1A-21385E1744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4AA86-8703-454E-B8CD-5341B2B94ABB}" type="slidenum">
              <a:rPr lang="en-US" smtClean="0"/>
              <a:t>‹#›</a:t>
            </a:fld>
            <a:endParaRPr lang="en-US"/>
          </a:p>
        </p:txBody>
      </p:sp>
    </p:spTree>
    <p:extLst>
      <p:ext uri="{BB962C8B-B14F-4D97-AF65-F5344CB8AC3E}">
        <p14:creationId xmlns:p14="http://schemas.microsoft.com/office/powerpoint/2010/main" val="34136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E6B3632-31A7-4B9A-9B3B-DAADD1D37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2C9F5B-AB1A-42D7-8E1D-DC05C2A228FF}"/>
              </a:ext>
            </a:extLst>
          </p:cNvPr>
          <p:cNvSpPr>
            <a:spLocks noGrp="1"/>
          </p:cNvSpPr>
          <p:nvPr>
            <p:ph type="ctrTitle"/>
          </p:nvPr>
        </p:nvSpPr>
        <p:spPr>
          <a:xfrm>
            <a:off x="832514" y="640081"/>
            <a:ext cx="10753356" cy="5489009"/>
          </a:xfrm>
        </p:spPr>
        <p:txBody>
          <a:bodyPr vert="horz" lIns="91440" tIns="45720" rIns="91440" bIns="45720" rtlCol="0" anchor="ctr">
            <a:normAutofit/>
          </a:bodyPr>
          <a:lstStyle/>
          <a:p>
            <a:r>
              <a:rPr lang="en-US" kern="1200" dirty="0">
                <a:solidFill>
                  <a:schemeClr val="tx1"/>
                </a:solidFill>
                <a:latin typeface="Times New Roman" panose="02020603050405020304" pitchFamily="18" charset="0"/>
                <a:cs typeface="Times New Roman" panose="02020603050405020304" pitchFamily="18" charset="0"/>
              </a:rPr>
              <a:t>Bible Study </a:t>
            </a:r>
            <a:br>
              <a:rPr lang="en-US" kern="1200" dirty="0">
                <a:solidFill>
                  <a:schemeClr val="tx1"/>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Class 6</a:t>
            </a:r>
            <a:br>
              <a:rPr lang="en-US" kern="1200" dirty="0">
                <a:solidFill>
                  <a:schemeClr val="tx1"/>
                </a:solidFill>
                <a:latin typeface="Times New Roman" panose="02020603050405020304" pitchFamily="18" charset="0"/>
                <a:cs typeface="Times New Roman" panose="02020603050405020304" pitchFamily="18" charset="0"/>
              </a:rPr>
            </a:br>
            <a:br>
              <a:rPr lang="en-US" kern="1200" dirty="0">
                <a:solidFill>
                  <a:schemeClr val="tx1"/>
                </a:solidFill>
                <a:latin typeface="Times New Roman" panose="02020603050405020304" pitchFamily="18" charset="0"/>
                <a:cs typeface="Times New Roman" panose="02020603050405020304" pitchFamily="18" charset="0"/>
              </a:rPr>
            </a:br>
            <a:r>
              <a:rPr lang="en-US" sz="4400" kern="1200" dirty="0">
                <a:solidFill>
                  <a:schemeClr val="tx1"/>
                </a:solidFill>
                <a:latin typeface="Times New Roman" panose="02020603050405020304" pitchFamily="18" charset="0"/>
                <a:cs typeface="Times New Roman" panose="02020603050405020304" pitchFamily="18" charset="0"/>
              </a:rPr>
              <a:t>Old Testament</a:t>
            </a:r>
          </a:p>
        </p:txBody>
      </p:sp>
      <p:sp>
        <p:nvSpPr>
          <p:cNvPr id="4" name="Footer Placeholder 3">
            <a:extLst>
              <a:ext uri="{FF2B5EF4-FFF2-40B4-BE49-F238E27FC236}">
                <a16:creationId xmlns:a16="http://schemas.microsoft.com/office/drawing/2014/main" id="{851679CF-9515-49CC-B573-A3869597F475}"/>
              </a:ext>
            </a:extLst>
          </p:cNvPr>
          <p:cNvSpPr>
            <a:spLocks noGrp="1"/>
          </p:cNvSpPr>
          <p:nvPr>
            <p:ph type="ftr" sz="quarter" idx="11"/>
          </p:nvPr>
        </p:nvSpPr>
        <p:spPr>
          <a:xfrm>
            <a:off x="643466" y="6356350"/>
            <a:ext cx="8677955" cy="365125"/>
          </a:xfrm>
        </p:spPr>
        <p:txBody>
          <a:bodyPr vert="horz" lIns="91440" tIns="45720" rIns="91440" bIns="45720" rtlCol="0" anchor="ctr">
            <a:normAutofit/>
          </a:bodyPr>
          <a:lstStyle/>
          <a:p>
            <a:pPr algn="l">
              <a:lnSpc>
                <a:spcPct val="90000"/>
              </a:lnSpc>
              <a:spcAft>
                <a:spcPts val="600"/>
              </a:spcAft>
            </a:pPr>
            <a:r>
              <a:rPr lang="en-US" sz="1400" kern="1200" dirty="0">
                <a:solidFill>
                  <a:schemeClr val="tx1">
                    <a:tint val="75000"/>
                  </a:schemeClr>
                </a:solidFill>
                <a:latin typeface="Times New Roman" panose="02020603050405020304" pitchFamily="18" charset="0"/>
                <a:cs typeface="Times New Roman" panose="02020603050405020304" pitchFamily="18" charset="0"/>
              </a:rPr>
              <a:t>Buffalo-Pittsburgh Diocese PNCC</a:t>
            </a:r>
            <a:r>
              <a:rPr lang="en-US" sz="900" kern="1200" dirty="0">
                <a:solidFill>
                  <a:schemeClr val="tx1">
                    <a:tint val="75000"/>
                  </a:schemeClr>
                </a:solidFill>
                <a:latin typeface="+mn-lt"/>
                <a:ea typeface="+mn-ea"/>
                <a:cs typeface="+mn-cs"/>
              </a:rPr>
              <a:t>                                                                                      </a:t>
            </a:r>
            <a:r>
              <a:rPr lang="en-US" sz="1400" kern="1200" dirty="0">
                <a:solidFill>
                  <a:schemeClr val="tx1">
                    <a:tint val="75000"/>
                  </a:schemeClr>
                </a:solidFill>
                <a:latin typeface="Times New Roman" panose="02020603050405020304" pitchFamily="18" charset="0"/>
                <a:cs typeface="Times New Roman" panose="02020603050405020304" pitchFamily="18" charset="0"/>
              </a:rPr>
              <a:t>Rev. Dr. D.L. Seekins</a:t>
            </a:r>
          </a:p>
        </p:txBody>
      </p:sp>
      <p:sp>
        <p:nvSpPr>
          <p:cNvPr id="5" name="Slide Number Placeholder 4">
            <a:extLst>
              <a:ext uri="{FF2B5EF4-FFF2-40B4-BE49-F238E27FC236}">
                <a16:creationId xmlns:a16="http://schemas.microsoft.com/office/drawing/2014/main" id="{8F35D8D5-7CBF-4B13-A943-E557497D2208}"/>
              </a:ext>
            </a:extLst>
          </p:cNvPr>
          <p:cNvSpPr>
            <a:spLocks noGrp="1"/>
          </p:cNvSpPr>
          <p:nvPr>
            <p:ph type="sldNum" sz="quarter" idx="12"/>
          </p:nvPr>
        </p:nvSpPr>
        <p:spPr>
          <a:xfrm>
            <a:off x="10617958" y="6356350"/>
            <a:ext cx="967910" cy="365125"/>
          </a:xfrm>
        </p:spPr>
        <p:txBody>
          <a:bodyPr vert="horz" lIns="91440" tIns="45720" rIns="91440" bIns="45720" rtlCol="0" anchor="ctr">
            <a:normAutofit/>
          </a:bodyPr>
          <a:lstStyle/>
          <a:p>
            <a:pPr>
              <a:spcAft>
                <a:spcPts val="600"/>
              </a:spcAft>
            </a:pPr>
            <a:fld id="{13E4AA86-8703-454E-B8CD-5341B2B94ABB}" type="slidenum">
              <a:rPr lang="en-US" smtClean="0"/>
              <a:pPr>
                <a:spcAft>
                  <a:spcPts val="600"/>
                </a:spcAft>
              </a:pPr>
              <a:t>1</a:t>
            </a:fld>
            <a:endParaRPr lang="en-US"/>
          </a:p>
        </p:txBody>
      </p:sp>
      <p:pic>
        <p:nvPicPr>
          <p:cNvPr id="6" name="Picture 5">
            <a:extLst>
              <a:ext uri="{FF2B5EF4-FFF2-40B4-BE49-F238E27FC236}">
                <a16:creationId xmlns:a16="http://schemas.microsoft.com/office/drawing/2014/main" id="{CC61F786-D41E-4B30-B20E-4E630719356E}"/>
              </a:ext>
            </a:extLst>
          </p:cNvPr>
          <p:cNvPicPr>
            <a:picLocks noChangeAspect="1"/>
          </p:cNvPicPr>
          <p:nvPr/>
        </p:nvPicPr>
        <p:blipFill>
          <a:blip r:embed="rId2"/>
          <a:stretch>
            <a:fillRect/>
          </a:stretch>
        </p:blipFill>
        <p:spPr>
          <a:xfrm>
            <a:off x="8136329" y="5130666"/>
            <a:ext cx="1714500" cy="962025"/>
          </a:xfrm>
          <a:prstGeom prst="rect">
            <a:avLst/>
          </a:prstGeom>
        </p:spPr>
      </p:pic>
      <p:pic>
        <p:nvPicPr>
          <p:cNvPr id="7" name="Picture 6">
            <a:extLst>
              <a:ext uri="{FF2B5EF4-FFF2-40B4-BE49-F238E27FC236}">
                <a16:creationId xmlns:a16="http://schemas.microsoft.com/office/drawing/2014/main" id="{3E3AFA17-95DB-46BB-8EB7-1469A4295A03}"/>
              </a:ext>
            </a:extLst>
          </p:cNvPr>
          <p:cNvPicPr>
            <a:picLocks noChangeAspect="1"/>
          </p:cNvPicPr>
          <p:nvPr/>
        </p:nvPicPr>
        <p:blipFill>
          <a:blip r:embed="rId2"/>
          <a:stretch>
            <a:fillRect/>
          </a:stretch>
        </p:blipFill>
        <p:spPr>
          <a:xfrm>
            <a:off x="2507426" y="5048126"/>
            <a:ext cx="1714500" cy="962025"/>
          </a:xfrm>
          <a:prstGeom prst="rect">
            <a:avLst/>
          </a:prstGeom>
        </p:spPr>
      </p:pic>
    </p:spTree>
    <p:extLst>
      <p:ext uri="{BB962C8B-B14F-4D97-AF65-F5344CB8AC3E}">
        <p14:creationId xmlns:p14="http://schemas.microsoft.com/office/powerpoint/2010/main" val="85031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AD94C-E426-A11B-9AD6-A562189A2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CF4A1-A29A-BBB5-CC1B-8CF3AB84812A}"/>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BC759AC0-510D-7F3E-A1FB-A2645583D0F5}"/>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E98CA43F-2D4A-4D2C-B109-D70B0326CD07}"/>
              </a:ext>
            </a:extLst>
          </p:cNvPr>
          <p:cNvSpPr>
            <a:spLocks noGrp="1"/>
          </p:cNvSpPr>
          <p:nvPr>
            <p:ph type="sldNum" sz="quarter" idx="12"/>
          </p:nvPr>
        </p:nvSpPr>
        <p:spPr/>
        <p:txBody>
          <a:bodyPr/>
          <a:lstStyle/>
          <a:p>
            <a:fld id="{13E4AA86-8703-454E-B8CD-5341B2B94ABB}" type="slidenum">
              <a:rPr lang="en-US" smtClean="0"/>
              <a:t>10</a:t>
            </a:fld>
            <a:endParaRPr lang="en-US" dirty="0"/>
          </a:p>
        </p:txBody>
      </p:sp>
      <p:sp>
        <p:nvSpPr>
          <p:cNvPr id="7" name="Content Placeholder 6">
            <a:extLst>
              <a:ext uri="{FF2B5EF4-FFF2-40B4-BE49-F238E27FC236}">
                <a16:creationId xmlns:a16="http://schemas.microsoft.com/office/drawing/2014/main" id="{D538A797-2FD5-E809-3161-06120CA427C4}"/>
              </a:ext>
            </a:extLst>
          </p:cNvPr>
          <p:cNvSpPr>
            <a:spLocks noGrp="1"/>
          </p:cNvSpPr>
          <p:nvPr>
            <p:ph idx="1"/>
          </p:nvPr>
        </p:nvSpPr>
        <p:spPr>
          <a:xfrm>
            <a:off x="838200" y="1340827"/>
            <a:ext cx="10515600" cy="4872404"/>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Moses’ Assistants.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With you there shall be a man from </a:t>
            </a:r>
            <a:r>
              <a:rPr lang="en-US" sz="2000" u="sng" kern="100" dirty="0">
                <a:effectLst/>
                <a:latin typeface="Times New Roman" panose="02020603050405020304" pitchFamily="18" charset="0"/>
                <a:ea typeface="Calibri" panose="020F0502020204030204" pitchFamily="34" charset="0"/>
                <a:cs typeface="Times New Roman" panose="02020603050405020304" pitchFamily="18" charset="0"/>
              </a:rPr>
              <a:t>each tribe</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each the head of his ancestral house.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5</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These are the names of those who are to assist you: 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Reuben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Elizur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Shedeur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6</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Simeon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Shelumiel</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Zurishaddai</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7</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Judah</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Nahshon,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Amminadab</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8</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Issachar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Nethanel</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Zuar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9</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Zebulun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Eliab,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Helon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effectLst/>
                <a:latin typeface="Times New Roman" panose="02020603050405020304" pitchFamily="18" charset="0"/>
                <a:ea typeface="Calibri" panose="020F0502020204030204" pitchFamily="34" charset="0"/>
                <a:cs typeface="Times New Roman" panose="02020603050405020304" pitchFamily="18" charset="0"/>
              </a:rPr>
              <a:t>10</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for the descendants of Joseph: 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Ephraim</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Elishama,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Ammihud</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and 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Manasseh</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Gamaliel,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Pedahzur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11</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Benjamin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Abidan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Gideoni</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12</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Dan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Ahiezer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Ammishaddai</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Asher</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Pagiel</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Ochran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14</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Gad</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Eliasaph</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Reuel;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15</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from </a:t>
            </a: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Naphtali</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Ahira</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Enan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0">
              <a:lnSpc>
                <a:spcPct val="107000"/>
              </a:lnSpc>
              <a:spcBef>
                <a:spcPts val="0"/>
              </a:spcBef>
              <a:spcAft>
                <a:spcPts val="800"/>
              </a:spcAft>
              <a:buNone/>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1886). Oxford University Press. Kindle Edition. </a:t>
            </a:r>
            <a:endParaRPr lang="en-US" sz="1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133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E5277-3176-1A4B-C5BC-5814AE948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D820F-C948-199A-85DA-A5E3E0672230}"/>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E3C84837-EB2B-95EF-63D9-7D1D791EF16B}"/>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10BE12BE-27F3-DF56-3E40-61B51270B5C2}"/>
              </a:ext>
            </a:extLst>
          </p:cNvPr>
          <p:cNvSpPr>
            <a:spLocks noGrp="1"/>
          </p:cNvSpPr>
          <p:nvPr>
            <p:ph type="sldNum" sz="quarter" idx="12"/>
          </p:nvPr>
        </p:nvSpPr>
        <p:spPr/>
        <p:txBody>
          <a:bodyPr/>
          <a:lstStyle/>
          <a:p>
            <a:fld id="{13E4AA86-8703-454E-B8CD-5341B2B94ABB}" type="slidenum">
              <a:rPr lang="en-US" smtClean="0"/>
              <a:t>11</a:t>
            </a:fld>
            <a:endParaRPr lang="en-US" dirty="0"/>
          </a:p>
        </p:txBody>
      </p:sp>
      <p:sp>
        <p:nvSpPr>
          <p:cNvPr id="7" name="Content Placeholder 6">
            <a:extLst>
              <a:ext uri="{FF2B5EF4-FFF2-40B4-BE49-F238E27FC236}">
                <a16:creationId xmlns:a16="http://schemas.microsoft.com/office/drawing/2014/main" id="{B5566353-EE99-E283-0B36-36541F2D0C92}"/>
              </a:ext>
            </a:extLst>
          </p:cNvPr>
          <p:cNvSpPr>
            <a:spLocks noGrp="1"/>
          </p:cNvSpPr>
          <p:nvPr>
            <p:ph idx="1"/>
          </p:nvPr>
        </p:nvSpPr>
        <p:spPr>
          <a:xfrm>
            <a:off x="838200" y="1340827"/>
            <a:ext cx="10515600" cy="4872404"/>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16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These were the elect of the community, leaders of their ancestral tribes, heads of the clans of Israel.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17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So Moses and Aaron took these men who had been designated by name,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18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and assembled the whole community on the first day of the second month. Every man of twenty years or more then registered individually his name and lineage according to clan and ancestral house,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19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as the Lord had commanded Moses. So he enrolled them in the wilderness of Sinai.</a:t>
            </a:r>
          </a:p>
          <a:p>
            <a:pPr marL="0" marR="0">
              <a:lnSpc>
                <a:spcPct val="150000"/>
              </a:lnSpc>
              <a:spcBef>
                <a:spcPts val="0"/>
              </a:spcBef>
              <a:spcAft>
                <a:spcPts val="800"/>
              </a:spcAft>
            </a:pP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1886). Oxford University Press. Kindle Edition. </a:t>
            </a:r>
            <a:endParaRPr lang="en-US" sz="1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3734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36618-0568-1E01-5876-A83B7C05E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4DFC6-E5D0-FC84-BD9C-62D47499E6B6}"/>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A889170D-1433-1ECF-9A9D-8CE82619342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CA2148B2-5CB1-F7BD-9704-F23433F2D045}"/>
              </a:ext>
            </a:extLst>
          </p:cNvPr>
          <p:cNvSpPr>
            <a:spLocks noGrp="1"/>
          </p:cNvSpPr>
          <p:nvPr>
            <p:ph type="sldNum" sz="quarter" idx="12"/>
          </p:nvPr>
        </p:nvSpPr>
        <p:spPr/>
        <p:txBody>
          <a:bodyPr/>
          <a:lstStyle/>
          <a:p>
            <a:fld id="{13E4AA86-8703-454E-B8CD-5341B2B94ABB}" type="slidenum">
              <a:rPr lang="en-US" smtClean="0"/>
              <a:t>12</a:t>
            </a:fld>
            <a:endParaRPr lang="en-US" dirty="0"/>
          </a:p>
        </p:txBody>
      </p:sp>
      <p:sp>
        <p:nvSpPr>
          <p:cNvPr id="7" name="Content Placeholder 6">
            <a:extLst>
              <a:ext uri="{FF2B5EF4-FFF2-40B4-BE49-F238E27FC236}">
                <a16:creationId xmlns:a16="http://schemas.microsoft.com/office/drawing/2014/main" id="{21DF4FAE-8B24-8EB6-D133-4802FAE29351}"/>
              </a:ext>
            </a:extLst>
          </p:cNvPr>
          <p:cNvSpPr>
            <a:spLocks noGrp="1"/>
          </p:cNvSpPr>
          <p:nvPr>
            <p:ph idx="1"/>
          </p:nvPr>
        </p:nvSpPr>
        <p:spPr>
          <a:xfrm>
            <a:off x="838200" y="1340827"/>
            <a:ext cx="10515600" cy="4872404"/>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Levites Omitted in the Census.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1:47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Now the Levites were not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enrollede</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by their ancestral tribe with the others.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48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For the Lord had told Moses,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49</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The tribe of Levi alone you shall not enroll nor include in the census along with the other Israelites.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50</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You are to give the Levites charge of the tabernacle of the covenant with all its equipment and all that belongs to it. It is they who shall carry the tabernacle with all its equipment and who shall be its ministers;  and they shall camp all around the tabernacle.</a:t>
            </a:r>
          </a:p>
          <a:p>
            <a:pPr marL="0" marR="0">
              <a:lnSpc>
                <a:spcPct val="150000"/>
              </a:lnSpc>
              <a:spcBef>
                <a:spcPts val="0"/>
              </a:spcBef>
              <a:spcAft>
                <a:spcPts val="800"/>
              </a:spcAft>
            </a:pP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1889). Oxford University Press. Kindle Edition. </a:t>
            </a:r>
            <a:endParaRPr lang="en-US" sz="1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746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DAA1E-FAB0-33B0-BA24-3FBD280263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D5334-504C-B3EA-5AFA-328B984D2DED}"/>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19CBEE4B-6693-6FDA-BE8D-86CAA2DB3DEB}"/>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71671748-7CE4-B9EE-B43C-6D1B0214A27E}"/>
              </a:ext>
            </a:extLst>
          </p:cNvPr>
          <p:cNvSpPr>
            <a:spLocks noGrp="1"/>
          </p:cNvSpPr>
          <p:nvPr>
            <p:ph type="sldNum" sz="quarter" idx="12"/>
          </p:nvPr>
        </p:nvSpPr>
        <p:spPr/>
        <p:txBody>
          <a:bodyPr/>
          <a:lstStyle/>
          <a:p>
            <a:fld id="{13E4AA86-8703-454E-B8CD-5341B2B94ABB}" type="slidenum">
              <a:rPr lang="en-US" smtClean="0"/>
              <a:t>13</a:t>
            </a:fld>
            <a:endParaRPr lang="en-US" dirty="0"/>
          </a:p>
        </p:txBody>
      </p:sp>
      <p:sp>
        <p:nvSpPr>
          <p:cNvPr id="7" name="Content Placeholder 6">
            <a:extLst>
              <a:ext uri="{FF2B5EF4-FFF2-40B4-BE49-F238E27FC236}">
                <a16:creationId xmlns:a16="http://schemas.microsoft.com/office/drawing/2014/main" id="{6B661763-6DA3-0922-36C3-52888D448ADF}"/>
              </a:ext>
            </a:extLst>
          </p:cNvPr>
          <p:cNvSpPr>
            <a:spLocks noGrp="1"/>
          </p:cNvSpPr>
          <p:nvPr>
            <p:ph idx="1"/>
          </p:nvPr>
        </p:nvSpPr>
        <p:spPr>
          <a:xfrm>
            <a:off x="838200" y="1340827"/>
            <a:ext cx="10515600" cy="4872404"/>
          </a:xfrm>
        </p:spPr>
        <p:txBody>
          <a:bodyPr>
            <a:normAutofit fontScale="925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The Second Census</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After the plague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26:1</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the Lord said to Moses and Eleazar, son of Aaron the priest: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Take a census, by ancestral houses, throughout the community of the Israelites of all those of twenty years or more who are eligible for military service in Israel.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So on the plains of Moab along the Jordan at Jericho, Moses and Eleazar the priest enrolled them,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those of twenty years or more, as the Lord had commanded Moses.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51</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These were the Israelites who were enrolled: six hundred and one thousand seven hundred and thirty.</a:t>
            </a:r>
          </a:p>
          <a:p>
            <a:pPr marL="0" marR="0">
              <a:lnSpc>
                <a:spcPct val="150000"/>
              </a:lnSpc>
              <a:spcBef>
                <a:spcPts val="0"/>
              </a:spcBef>
              <a:spcAft>
                <a:spcPts val="800"/>
              </a:spcAft>
            </a:pP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4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1960). Oxford University Press. Kindle Edition</a:t>
            </a:r>
            <a:endParaRPr lang="en-US"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3104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9BCB7-642C-91CC-2EEC-BD59224755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AB90AA-4FB9-008B-182F-D8F308840C38}"/>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FB8CDA3A-7246-28C0-442C-E9417F79F524}"/>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B21ACEF2-AB42-86D2-10B2-6385CCFCC3EC}"/>
              </a:ext>
            </a:extLst>
          </p:cNvPr>
          <p:cNvSpPr>
            <a:spLocks noGrp="1"/>
          </p:cNvSpPr>
          <p:nvPr>
            <p:ph type="sldNum" sz="quarter" idx="12"/>
          </p:nvPr>
        </p:nvSpPr>
        <p:spPr/>
        <p:txBody>
          <a:bodyPr/>
          <a:lstStyle/>
          <a:p>
            <a:fld id="{13E4AA86-8703-454E-B8CD-5341B2B94ABB}" type="slidenum">
              <a:rPr lang="en-US" smtClean="0"/>
              <a:t>14</a:t>
            </a:fld>
            <a:endParaRPr lang="en-US" dirty="0"/>
          </a:p>
        </p:txBody>
      </p:sp>
      <p:sp>
        <p:nvSpPr>
          <p:cNvPr id="7" name="Content Placeholder 6">
            <a:extLst>
              <a:ext uri="{FF2B5EF4-FFF2-40B4-BE49-F238E27FC236}">
                <a16:creationId xmlns:a16="http://schemas.microsoft.com/office/drawing/2014/main" id="{56B4EF66-9D80-D8AA-6BE9-73CDC079F04F}"/>
              </a:ext>
            </a:extLst>
          </p:cNvPr>
          <p:cNvSpPr>
            <a:spLocks noGrp="1"/>
          </p:cNvSpPr>
          <p:nvPr>
            <p:ph idx="1"/>
          </p:nvPr>
        </p:nvSpPr>
        <p:spPr>
          <a:xfrm>
            <a:off x="838200" y="1340827"/>
            <a:ext cx="10515600" cy="4872404"/>
          </a:xfrm>
        </p:spPr>
        <p:txBody>
          <a:bodyPr>
            <a:normAutofit fontScale="92500"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Allotment of the Land</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52</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The Lord said to Moses: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53</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Among these the land shall be divided as their heritage in keeping with the number of people named.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54</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To a large tribe you shall assign a large heritage, to a small tribe a small heritage, each receiving its heritage in proportion to the number enrolled in it.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55</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But the land shall be divided by lot, all inheriting according to the lists of their ancestral tribes.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56</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As the lot falls the heritage of each tribe, large or small, will be assigned.</a:t>
            </a:r>
          </a:p>
          <a:p>
            <a:pPr marL="0" marR="0">
              <a:lnSpc>
                <a:spcPct val="150000"/>
              </a:lnSpc>
              <a:spcBef>
                <a:spcPts val="0"/>
              </a:spcBef>
              <a:spcAft>
                <a:spcPts val="800"/>
              </a:spcAft>
            </a:pP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4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1960). Oxford University Press. Kindle Edition. </a:t>
            </a:r>
          </a:p>
        </p:txBody>
      </p:sp>
    </p:spTree>
    <p:extLst>
      <p:ext uri="{BB962C8B-B14F-4D97-AF65-F5344CB8AC3E}">
        <p14:creationId xmlns:p14="http://schemas.microsoft.com/office/powerpoint/2010/main" val="689607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A6C54-B65D-78C5-8253-F51F92288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BC2ABE-3028-A95C-5B30-AFDED0565AA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796C4AA6-2F40-ECCD-2EDC-CB97EE5F947C}"/>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D0AAD74F-14F5-E5D1-A311-E2BFF7AF5E58}"/>
              </a:ext>
            </a:extLst>
          </p:cNvPr>
          <p:cNvSpPr>
            <a:spLocks noGrp="1"/>
          </p:cNvSpPr>
          <p:nvPr>
            <p:ph type="sldNum" sz="quarter" idx="12"/>
          </p:nvPr>
        </p:nvSpPr>
        <p:spPr/>
        <p:txBody>
          <a:bodyPr/>
          <a:lstStyle/>
          <a:p>
            <a:fld id="{13E4AA86-8703-454E-B8CD-5341B2B94ABB}" type="slidenum">
              <a:rPr lang="en-US" smtClean="0"/>
              <a:t>15</a:t>
            </a:fld>
            <a:endParaRPr lang="en-US" dirty="0"/>
          </a:p>
        </p:txBody>
      </p:sp>
      <p:sp>
        <p:nvSpPr>
          <p:cNvPr id="7" name="Content Placeholder 6">
            <a:extLst>
              <a:ext uri="{FF2B5EF4-FFF2-40B4-BE49-F238E27FC236}">
                <a16:creationId xmlns:a16="http://schemas.microsoft.com/office/drawing/2014/main" id="{6366B7D4-370D-5FD9-5811-4A33F9A501F4}"/>
              </a:ext>
            </a:extLst>
          </p:cNvPr>
          <p:cNvSpPr>
            <a:spLocks noGrp="1"/>
          </p:cNvSpPr>
          <p:nvPr>
            <p:ph idx="1"/>
          </p:nvPr>
        </p:nvSpPr>
        <p:spPr>
          <a:xfrm>
            <a:off x="838200" y="1340827"/>
            <a:ext cx="10515600" cy="4872404"/>
          </a:xfrm>
        </p:spPr>
        <p:txBody>
          <a:bodyPr>
            <a:normAutofit fontScale="700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900" b="1" kern="100" dirty="0">
                <a:effectLst/>
                <a:latin typeface="Times New Roman" panose="02020603050405020304" pitchFamily="18" charset="0"/>
                <a:ea typeface="Calibri" panose="020F0502020204030204" pitchFamily="34" charset="0"/>
                <a:cs typeface="Times New Roman" panose="02020603050405020304" pitchFamily="18" charset="0"/>
              </a:rPr>
              <a:t>Census of the Levites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57</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These were the Levites enrolled by clans: through Gershon,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Gershonites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through Kohath, the clan of the Kohathites; through Merari,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Merarites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58</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These were clans of Levi: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Libnites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Hebronites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Mahlites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 clan of the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Mushites</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 clan of the Korahites.* Now Kohath begot Amram,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59</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whose wife was named Jochebed. She was the daughter of Levi, born to Levi in Egypt. To Amram she bore Aaron and Moses and Miriam their sister.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60</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To Aaron were born Nadab and Abihu, Eleazar and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Ithamar</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61</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But Nadab and Abihu died when they offered unauthorized fire before the Lord.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62</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The Levites enrolled were twenty-three thousand, every male one month or more of age. They were not enrolled with the other Israelites, however, for no heritage was given them among the Israelites.</a:t>
            </a:r>
          </a:p>
          <a:p>
            <a:pPr marL="0" marR="0" indent="0">
              <a:lnSpc>
                <a:spcPct val="150000"/>
              </a:lnSpc>
              <a:spcBef>
                <a:spcPts val="0"/>
              </a:spcBef>
              <a:spcAft>
                <a:spcPts val="800"/>
              </a:spcAft>
              <a:buNone/>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i="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4864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7FA08-E873-0EEE-0D63-3F03831C2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09BBA-CBE5-3BAB-15C8-CFBC6E19122D}"/>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726293A8-B0C7-7CFC-F714-C68A38F03B75}"/>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F90F2BED-5569-03AA-61E5-26F2ABF33C09}"/>
              </a:ext>
            </a:extLst>
          </p:cNvPr>
          <p:cNvSpPr>
            <a:spLocks noGrp="1"/>
          </p:cNvSpPr>
          <p:nvPr>
            <p:ph type="sldNum" sz="quarter" idx="12"/>
          </p:nvPr>
        </p:nvSpPr>
        <p:spPr/>
        <p:txBody>
          <a:bodyPr/>
          <a:lstStyle/>
          <a:p>
            <a:fld id="{13E4AA86-8703-454E-B8CD-5341B2B94ABB}" type="slidenum">
              <a:rPr lang="en-US" smtClean="0"/>
              <a:t>16</a:t>
            </a:fld>
            <a:endParaRPr lang="en-US" dirty="0"/>
          </a:p>
        </p:txBody>
      </p:sp>
      <p:sp>
        <p:nvSpPr>
          <p:cNvPr id="7" name="Content Placeholder 6">
            <a:extLst>
              <a:ext uri="{FF2B5EF4-FFF2-40B4-BE49-F238E27FC236}">
                <a16:creationId xmlns:a16="http://schemas.microsoft.com/office/drawing/2014/main" id="{22688381-B870-A363-17D1-5C549507C5D7}"/>
              </a:ext>
            </a:extLst>
          </p:cNvPr>
          <p:cNvSpPr>
            <a:spLocks noGrp="1"/>
          </p:cNvSpPr>
          <p:nvPr>
            <p:ph idx="1"/>
          </p:nvPr>
        </p:nvSpPr>
        <p:spPr>
          <a:xfrm>
            <a:off x="838200" y="1340827"/>
            <a:ext cx="10515600" cy="4872404"/>
          </a:xfrm>
        </p:spPr>
        <p:txBody>
          <a:bodyPr>
            <a:normAutofit fontScale="850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63 </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These, then, were those enrolled by Moses and Eleazar the priest, when they enrolled the Israelites on the plains of Moab along the Jordan at Jericho.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64 </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Among them there was not one of those who had been enrolled by Moses and Aaron the priest, when they enrolled the Israelites in the wilderness of Sinai.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65</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For the Lord had told them that they would surely die in the wilderness, and not one of them was left except </a:t>
            </a:r>
            <a:r>
              <a:rPr lang="en-US" sz="2900" b="1" kern="100" dirty="0">
                <a:effectLst/>
                <a:latin typeface="Times New Roman" panose="02020603050405020304" pitchFamily="18" charset="0"/>
                <a:ea typeface="Calibri" panose="020F0502020204030204" pitchFamily="34" charset="0"/>
                <a:cs typeface="Times New Roman" panose="02020603050405020304" pitchFamily="18" charset="0"/>
              </a:rPr>
              <a:t>Caleb</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son of </a:t>
            </a:r>
            <a:r>
              <a:rPr lang="en-US" sz="2900" kern="100" dirty="0" err="1">
                <a:effectLst/>
                <a:latin typeface="Times New Roman" panose="02020603050405020304" pitchFamily="18" charset="0"/>
                <a:ea typeface="Calibri" panose="020F0502020204030204" pitchFamily="34" charset="0"/>
                <a:cs typeface="Times New Roman" panose="02020603050405020304" pitchFamily="18" charset="0"/>
              </a:rPr>
              <a:t>Jephunneh</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2900" b="1" kern="100" dirty="0">
                <a:effectLst/>
                <a:latin typeface="Times New Roman" panose="02020603050405020304" pitchFamily="18" charset="0"/>
                <a:ea typeface="Calibri" panose="020F0502020204030204" pitchFamily="34" charset="0"/>
                <a:cs typeface="Times New Roman" panose="02020603050405020304" pitchFamily="18" charset="0"/>
              </a:rPr>
              <a:t>Joshua</a:t>
            </a:r>
            <a:r>
              <a:rPr lang="en-US" sz="2900" kern="100" dirty="0">
                <a:effectLst/>
                <a:latin typeface="Times New Roman" panose="02020603050405020304" pitchFamily="18" charset="0"/>
                <a:ea typeface="Calibri" panose="020F0502020204030204" pitchFamily="34" charset="0"/>
                <a:cs typeface="Times New Roman" panose="02020603050405020304" pitchFamily="18" charset="0"/>
              </a:rPr>
              <a:t>, son of Nun.</a:t>
            </a:r>
          </a:p>
          <a:p>
            <a:pPr marL="0" marR="0">
              <a:lnSpc>
                <a:spcPct val="150000"/>
              </a:lnSpc>
              <a:spcBef>
                <a:spcPts val="0"/>
              </a:spcBef>
              <a:spcAft>
                <a:spcPts val="800"/>
              </a:spcAft>
            </a:pPr>
            <a:endParaRPr lang="en-US" sz="29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7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1961). Oxford University Press. Kindle Edition. </a:t>
            </a:r>
          </a:p>
        </p:txBody>
      </p:sp>
    </p:spTree>
    <p:extLst>
      <p:ext uri="{BB962C8B-B14F-4D97-AF65-F5344CB8AC3E}">
        <p14:creationId xmlns:p14="http://schemas.microsoft.com/office/powerpoint/2010/main" val="4060853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AD67-7EEE-F9E7-93A0-6EE67E08F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FE297-0BCF-AEDC-6A03-CB0C1916F998}"/>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A2373D09-6C85-F7B2-9791-41E546D641D5}"/>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733A28C9-B7A4-70D7-0574-EC6E29D6E0B7}"/>
              </a:ext>
            </a:extLst>
          </p:cNvPr>
          <p:cNvSpPr>
            <a:spLocks noGrp="1"/>
          </p:cNvSpPr>
          <p:nvPr>
            <p:ph type="sldNum" sz="quarter" idx="12"/>
          </p:nvPr>
        </p:nvSpPr>
        <p:spPr/>
        <p:txBody>
          <a:bodyPr/>
          <a:lstStyle/>
          <a:p>
            <a:fld id="{13E4AA86-8703-454E-B8CD-5341B2B94ABB}" type="slidenum">
              <a:rPr lang="en-US" smtClean="0"/>
              <a:t>17</a:t>
            </a:fld>
            <a:endParaRPr lang="en-US" dirty="0"/>
          </a:p>
        </p:txBody>
      </p:sp>
      <p:sp>
        <p:nvSpPr>
          <p:cNvPr id="7" name="Content Placeholder 6">
            <a:extLst>
              <a:ext uri="{FF2B5EF4-FFF2-40B4-BE49-F238E27FC236}">
                <a16:creationId xmlns:a16="http://schemas.microsoft.com/office/drawing/2014/main" id="{461D6C1D-D131-AA9F-A137-40B79C150685}"/>
              </a:ext>
            </a:extLst>
          </p:cNvPr>
          <p:cNvSpPr>
            <a:spLocks noGrp="1"/>
          </p:cNvSpPr>
          <p:nvPr>
            <p:ph idx="1"/>
          </p:nvPr>
        </p:nvSpPr>
        <p:spPr>
          <a:xfrm>
            <a:off x="838200" y="1340827"/>
            <a:ext cx="10515600" cy="4872404"/>
          </a:xfrm>
        </p:spPr>
        <p:txBody>
          <a:bodyPr>
            <a:normAutofit fontScale="850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2400" b="1" kern="100" dirty="0" err="1">
                <a:effectLst/>
                <a:latin typeface="Times New Roman" panose="02020603050405020304" pitchFamily="18" charset="0"/>
                <a:ea typeface="Calibri" panose="020F0502020204030204" pitchFamily="34" charset="0"/>
                <a:cs typeface="Times New Roman" panose="02020603050405020304" pitchFamily="18" charset="0"/>
              </a:rPr>
              <a:t>Zelophehad’s</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 Daughters</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27:1</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The daughters of </a:t>
            </a:r>
            <a:r>
              <a:rPr lang="en-US" sz="2400" kern="100" dirty="0" err="1">
                <a:effectLst/>
                <a:latin typeface="Times New Roman" panose="02020603050405020304" pitchFamily="18" charset="0"/>
                <a:ea typeface="Calibri" panose="020F0502020204030204" pitchFamily="34" charset="0"/>
                <a:cs typeface="Times New Roman" panose="02020603050405020304" pitchFamily="18" charset="0"/>
              </a:rPr>
              <a:t>Zelophehad</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son of Hepher, son of Gilead, son of Machir, son of Manasseh, came forward. (</a:t>
            </a:r>
            <a:r>
              <a:rPr lang="en-US" sz="2400" kern="100" dirty="0" err="1">
                <a:effectLst/>
                <a:latin typeface="Times New Roman" panose="02020603050405020304" pitchFamily="18" charset="0"/>
                <a:ea typeface="Calibri" panose="020F0502020204030204" pitchFamily="34" charset="0"/>
                <a:cs typeface="Times New Roman" panose="02020603050405020304" pitchFamily="18" charset="0"/>
              </a:rPr>
              <a:t>Zelophehad</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belonged to the clans of Manasseh, son of Joseph.) The names of his daughters were </a:t>
            </a:r>
            <a:r>
              <a:rPr lang="en-US" sz="2400" kern="100" dirty="0" err="1">
                <a:effectLst/>
                <a:latin typeface="Times New Roman" panose="02020603050405020304" pitchFamily="18" charset="0"/>
                <a:ea typeface="Calibri" panose="020F0502020204030204" pitchFamily="34" charset="0"/>
                <a:cs typeface="Times New Roman" panose="02020603050405020304" pitchFamily="18" charset="0"/>
              </a:rPr>
              <a:t>Mahlah</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Noah, </a:t>
            </a:r>
            <a:r>
              <a:rPr lang="en-US" sz="2400" kern="100" dirty="0" err="1">
                <a:effectLst/>
                <a:latin typeface="Times New Roman" panose="02020603050405020304" pitchFamily="18" charset="0"/>
                <a:ea typeface="Calibri" panose="020F0502020204030204" pitchFamily="34" charset="0"/>
                <a:cs typeface="Times New Roman" panose="02020603050405020304" pitchFamily="18" charset="0"/>
              </a:rPr>
              <a:t>Hoglah</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effectLst/>
                <a:latin typeface="Times New Roman" panose="02020603050405020304" pitchFamily="18" charset="0"/>
                <a:ea typeface="Calibri" panose="020F0502020204030204" pitchFamily="34" charset="0"/>
                <a:cs typeface="Times New Roman" panose="02020603050405020304" pitchFamily="18" charset="0"/>
              </a:rPr>
              <a:t>Milcah</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and Tirzah.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Standing before Moses, Eleazar the priest, the princes, and the whole community at the entrance of the tent of meeting, they said: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Our father died in the wilderness. Although he did not join the faction of those who conspired against the Lord, Korah’s faction, he died for his own sin without leaving any sons.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But why should our father’s name be cut off from his clan merely because he had no son? Give us land among our father’s kindred.”</a:t>
            </a:r>
          </a:p>
          <a:p>
            <a:pPr marL="0" marR="0" indent="0">
              <a:lnSpc>
                <a:spcPct val="150000"/>
              </a:lnSpc>
              <a:spcBef>
                <a:spcPts val="0"/>
              </a:spcBef>
              <a:spcAft>
                <a:spcPts val="800"/>
              </a:spcAft>
              <a:buNone/>
            </a:pP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5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(pp. 1961-1962). Oxford University Press. Kindle Edition. </a:t>
            </a:r>
          </a:p>
        </p:txBody>
      </p:sp>
    </p:spTree>
    <p:extLst>
      <p:ext uri="{BB962C8B-B14F-4D97-AF65-F5344CB8AC3E}">
        <p14:creationId xmlns:p14="http://schemas.microsoft.com/office/powerpoint/2010/main" val="54141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74C89-E93A-B344-C043-66D45C29D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24F19F-04C5-4E7C-9264-6B5F86AC4604}"/>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753B152E-7EF5-4EE4-2B86-3FCDC0DAF712}"/>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999CC05F-0425-19DB-D78F-D82788B17320}"/>
              </a:ext>
            </a:extLst>
          </p:cNvPr>
          <p:cNvSpPr>
            <a:spLocks noGrp="1"/>
          </p:cNvSpPr>
          <p:nvPr>
            <p:ph type="sldNum" sz="quarter" idx="12"/>
          </p:nvPr>
        </p:nvSpPr>
        <p:spPr/>
        <p:txBody>
          <a:bodyPr/>
          <a:lstStyle/>
          <a:p>
            <a:fld id="{13E4AA86-8703-454E-B8CD-5341B2B94ABB}" type="slidenum">
              <a:rPr lang="en-US" smtClean="0"/>
              <a:t>18</a:t>
            </a:fld>
            <a:endParaRPr lang="en-US" dirty="0"/>
          </a:p>
        </p:txBody>
      </p:sp>
      <p:sp>
        <p:nvSpPr>
          <p:cNvPr id="7" name="Content Placeholder 6">
            <a:extLst>
              <a:ext uri="{FF2B5EF4-FFF2-40B4-BE49-F238E27FC236}">
                <a16:creationId xmlns:a16="http://schemas.microsoft.com/office/drawing/2014/main" id="{846F0DC7-F5D3-79AB-D617-84E266DF520E}"/>
              </a:ext>
            </a:extLst>
          </p:cNvPr>
          <p:cNvSpPr>
            <a:spLocks noGrp="1"/>
          </p:cNvSpPr>
          <p:nvPr>
            <p:ph idx="1"/>
          </p:nvPr>
        </p:nvSpPr>
        <p:spPr>
          <a:xfrm>
            <a:off x="838200" y="1340827"/>
            <a:ext cx="10515600" cy="4872404"/>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1900" b="1" kern="100" dirty="0">
                <a:effectLst/>
                <a:latin typeface="Times New Roman" panose="02020603050405020304" pitchFamily="18" charset="0"/>
                <a:ea typeface="Calibri" panose="020F0502020204030204" pitchFamily="34" charset="0"/>
                <a:cs typeface="Times New Roman" panose="02020603050405020304" pitchFamily="18" charset="0"/>
              </a:rPr>
              <a:t>Laws Concerning Heiresses</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27:5</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So Moses laid their case before the Lord,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6</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and the Lord said to him: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7</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The plea of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Zelophehad’s</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daughters is just; you shall give them hereditary land among their father’s kindred and transfer their father’s heritage to them.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8</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Tell the Israelites: If a man dies without leaving a son, you shall transfer his heritage to his daughter;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9</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if he has no daughter, you shall give his heritage to his brothers;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10</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if he has no brothers, you shall give his heritage to his father’s brothers;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11</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if his father had no brothers, you shall give his heritage to his nearest relative in his clan, who shall then take possession of it.</a:t>
            </a:r>
          </a:p>
          <a:p>
            <a:pPr marL="0" marR="0">
              <a:lnSpc>
                <a:spcPct val="150000"/>
              </a:lnSpc>
              <a:spcBef>
                <a:spcPts val="0"/>
              </a:spcBef>
              <a:spcAft>
                <a:spcPts val="800"/>
              </a:spcAft>
            </a:pPr>
            <a:endParaRPr lang="en-US" sz="19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1962). Oxford University Press. Kindle Edition. </a:t>
            </a:r>
          </a:p>
        </p:txBody>
      </p:sp>
    </p:spTree>
    <p:extLst>
      <p:ext uri="{BB962C8B-B14F-4D97-AF65-F5344CB8AC3E}">
        <p14:creationId xmlns:p14="http://schemas.microsoft.com/office/powerpoint/2010/main" val="2588830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1F6C9-A079-D64C-A1DB-8D5F9869B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B9E76-DF58-2CDF-C43C-DF7EF3A8C1C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E6E72C4F-D26B-C3EC-EDCF-1966D7F9AED3}"/>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AC0DB1D7-296E-3142-F709-83EE978888C8}"/>
              </a:ext>
            </a:extLst>
          </p:cNvPr>
          <p:cNvSpPr>
            <a:spLocks noGrp="1"/>
          </p:cNvSpPr>
          <p:nvPr>
            <p:ph type="sldNum" sz="quarter" idx="12"/>
          </p:nvPr>
        </p:nvSpPr>
        <p:spPr/>
        <p:txBody>
          <a:bodyPr/>
          <a:lstStyle/>
          <a:p>
            <a:fld id="{13E4AA86-8703-454E-B8CD-5341B2B94ABB}" type="slidenum">
              <a:rPr lang="en-US" smtClean="0"/>
              <a:t>19</a:t>
            </a:fld>
            <a:endParaRPr lang="en-US" dirty="0"/>
          </a:p>
        </p:txBody>
      </p:sp>
      <p:sp>
        <p:nvSpPr>
          <p:cNvPr id="7" name="Content Placeholder 6">
            <a:extLst>
              <a:ext uri="{FF2B5EF4-FFF2-40B4-BE49-F238E27FC236}">
                <a16:creationId xmlns:a16="http://schemas.microsoft.com/office/drawing/2014/main" id="{2DED826F-B06B-6A5A-6D74-A9057202E746}"/>
              </a:ext>
            </a:extLst>
          </p:cNvPr>
          <p:cNvSpPr>
            <a:spLocks noGrp="1"/>
          </p:cNvSpPr>
          <p:nvPr>
            <p:ph idx="1"/>
          </p:nvPr>
        </p:nvSpPr>
        <p:spPr>
          <a:xfrm>
            <a:off x="838200" y="1340827"/>
            <a:ext cx="10515600" cy="4872404"/>
          </a:xfrm>
        </p:spPr>
        <p:txBody>
          <a:bodyPr>
            <a:normAutofit fontScale="925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Take Joshua, son of Nun, a man of spirit, and lay your hand upon him.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27:19</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Have him stand before Eleazar the priest and the whole community, and commission him in their sight.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20</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Invest him with some of your own power, that the whole Israelite community may obey him.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21</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He shall present himself to Eleazar the priest, who will seek for him the decision of the Urim in the Lord’s presence; and as it directs, Joshua, all the Israelites with him, and the whole community will go out for battle; and as it directs, they will come in.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22</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Moses did as the Lord had commanded him. Taking Joshua and having him stand before Eleazar the priest and the whole community, </a:t>
            </a:r>
            <a:r>
              <a:rPr lang="en-US" sz="1500" kern="100" dirty="0">
                <a:effectLst/>
                <a:latin typeface="Times New Roman" panose="02020603050405020304" pitchFamily="18" charset="0"/>
                <a:ea typeface="Calibri" panose="020F0502020204030204" pitchFamily="34" charset="0"/>
                <a:cs typeface="Times New Roman" panose="02020603050405020304" pitchFamily="18" charset="0"/>
              </a:rPr>
              <a:t>23</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he laid his hands on him and commissioned him, as the Lord had directed through Moses.</a:t>
            </a:r>
          </a:p>
          <a:p>
            <a:pPr marL="0" marR="0">
              <a:lnSpc>
                <a:spcPct val="150000"/>
              </a:lnSpc>
              <a:spcBef>
                <a:spcPts val="0"/>
              </a:spcBef>
              <a:spcAft>
                <a:spcPts val="800"/>
              </a:spcAft>
            </a:pPr>
            <a:endParaRPr lang="en-US" sz="19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3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1963). Oxford University Press. Kindle Edition. </a:t>
            </a:r>
          </a:p>
        </p:txBody>
      </p:sp>
    </p:spTree>
    <p:extLst>
      <p:ext uri="{BB962C8B-B14F-4D97-AF65-F5344CB8AC3E}">
        <p14:creationId xmlns:p14="http://schemas.microsoft.com/office/powerpoint/2010/main" val="299318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a:bodyPr>
          <a:lstStyle/>
          <a:p>
            <a:pPr marL="0" indent="0">
              <a:lnSpc>
                <a:spcPct val="150000"/>
              </a:lnSpc>
              <a:buNone/>
            </a:pPr>
            <a:r>
              <a:rPr lang="en-US" sz="2000" b="1" u="none" strike="noStrike" dirty="0">
                <a:effectLst/>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Old Testament</a:t>
            </a:r>
            <a:r>
              <a:rPr lang="en-US" sz="20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first five books of the Bible (Genesis, Exodus, Leviticus, Numbers, </a:t>
            </a:r>
            <a:r>
              <a:rPr lang="en-US" sz="2000" dirty="0">
                <a:solidFill>
                  <a:srgbClr val="000000"/>
                </a:solidFill>
                <a:effectLst/>
                <a:latin typeface="Times New Roman" panose="02020603050405020304" pitchFamily="18" charset="0"/>
                <a:ea typeface="Times New Roman" panose="02020603050405020304" pitchFamily="18" charset="0"/>
              </a:rPr>
              <a:t>Deuteronomy)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tell the story of the prehistory of Israel, from the creation to the death of Moses on the threshold of the promised land. Genesis 1-11 deals with the primeval history, from creation to the flood, and the Tower of Babel. Genesis 12-50 is the patriarchal history, the stories of Abraham, Isaac, Jacob, and the sons of Jacob. The Joseph story, in Genesis 37-50, is a distinct block of material within this corpus. It is a transitional story that explains how Israel came to be in Egypt, and thereby set the stage for exodus. Exodus 1-18 tells the story of the liberation from Egypt. Then Exodus 19-40 and the book of Leviticus present the revelation at Mount Sinai. </a:t>
            </a:r>
            <a:r>
              <a:rPr lang="en-US" sz="20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book of Numbers describes the sojourn in the wilderness.</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Finally, Deuteronomy is the farewell address of Moses.” </a:t>
            </a:r>
          </a:p>
          <a:p>
            <a:pPr marL="485775" lvl="1" indent="0">
              <a:lnSpc>
                <a:spcPct val="107000"/>
              </a:lnSpc>
              <a:spcBef>
                <a:spcPts val="0"/>
              </a:spcBef>
              <a:buNone/>
            </a:pPr>
            <a:r>
              <a:rPr lang="en-US"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(Introduction to the Hebrew Bible; John J. Collins, 2004,  Fortress Press, p47) </a:t>
            </a:r>
          </a:p>
          <a:p>
            <a:pPr marL="714375" lvl="1">
              <a:lnSpc>
                <a:spcPct val="107000"/>
              </a:lnSpc>
              <a:spcBef>
                <a:spcPts val="0"/>
              </a:spcBef>
            </a:pPr>
            <a:endPar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endParaRPr lang="en-US"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2595945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79A9A-A985-1822-7627-F72EE6878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A1208-C96E-F642-A2E4-B5B9967FA0FE}"/>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E3DDA59B-0F67-5116-1EEB-11EB06AC362B}"/>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D0E298EC-E869-318A-C9F2-5E3BD750B2AD}"/>
              </a:ext>
            </a:extLst>
          </p:cNvPr>
          <p:cNvSpPr>
            <a:spLocks noGrp="1"/>
          </p:cNvSpPr>
          <p:nvPr>
            <p:ph type="sldNum" sz="quarter" idx="12"/>
          </p:nvPr>
        </p:nvSpPr>
        <p:spPr/>
        <p:txBody>
          <a:bodyPr/>
          <a:lstStyle/>
          <a:p>
            <a:fld id="{13E4AA86-8703-454E-B8CD-5341B2B94ABB}" type="slidenum">
              <a:rPr lang="en-US" smtClean="0"/>
              <a:t>20</a:t>
            </a:fld>
            <a:endParaRPr lang="en-US" dirty="0"/>
          </a:p>
        </p:txBody>
      </p:sp>
      <p:sp>
        <p:nvSpPr>
          <p:cNvPr id="7" name="Content Placeholder 6">
            <a:extLst>
              <a:ext uri="{FF2B5EF4-FFF2-40B4-BE49-F238E27FC236}">
                <a16:creationId xmlns:a16="http://schemas.microsoft.com/office/drawing/2014/main" id="{84E20B2B-9111-6268-BB38-3187C4E0CC66}"/>
              </a:ext>
            </a:extLst>
          </p:cNvPr>
          <p:cNvSpPr>
            <a:spLocks noGrp="1"/>
          </p:cNvSpPr>
          <p:nvPr>
            <p:ph idx="1"/>
          </p:nvPr>
        </p:nvSpPr>
        <p:spPr>
          <a:xfrm>
            <a:off x="838200" y="1340827"/>
            <a:ext cx="10515600" cy="4872404"/>
          </a:xfrm>
        </p:spPr>
        <p:txBody>
          <a:bodyPr>
            <a:normAutofit fontScale="925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Chapter 35 See RG 161– 67 Cities for the Levites.</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Cities of Asylum.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35:9</a:t>
            </a:r>
          </a:p>
          <a:p>
            <a:pPr marL="0" marR="0">
              <a:lnSpc>
                <a:spcPct val="150000"/>
              </a:lnSpc>
              <a:spcBef>
                <a:spcPts val="0"/>
              </a:spcBef>
              <a:spcAft>
                <a:spcPts val="800"/>
              </a:spcAft>
            </a:pP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Manslaughter.Chp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25:16</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Judgment.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25:30</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No Indemnity.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25:21</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Inheritance of Daughters.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36:1</a:t>
            </a:r>
          </a:p>
          <a:p>
            <a:pPr marL="0" marR="0">
              <a:lnSpc>
                <a:spcPct val="150000"/>
              </a:lnSpc>
              <a:spcBef>
                <a:spcPts val="0"/>
              </a:spcBef>
              <a:spcAft>
                <a:spcPts val="800"/>
              </a:spcAft>
            </a:pP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Conclusion. </a:t>
            </a:r>
            <a:r>
              <a:rPr lang="en-US" sz="1900" kern="100" dirty="0" err="1">
                <a:effectLst/>
                <a:latin typeface="Times New Roman" panose="02020603050405020304" pitchFamily="18" charset="0"/>
                <a:ea typeface="Calibri" panose="020F0502020204030204" pitchFamily="34" charset="0"/>
                <a:cs typeface="Times New Roman" panose="02020603050405020304" pitchFamily="18" charset="0"/>
              </a:rPr>
              <a:t>Chp</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 36:13 These are the commandments and decisions which the Lord commanded the Israelites through Moses, on the plains of Moab beside the Jordan opposite Jericho.</a:t>
            </a:r>
          </a:p>
          <a:p>
            <a:pPr marL="0" marR="0" indent="0">
              <a:lnSpc>
                <a:spcPct val="150000"/>
              </a:lnSpc>
              <a:spcBef>
                <a:spcPts val="0"/>
              </a:spcBef>
              <a:spcAft>
                <a:spcPts val="800"/>
              </a:spcAft>
              <a:buNone/>
            </a:pPr>
            <a:r>
              <a:rPr lang="en-US" sz="14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(p.1984- 1986). Oxford University Press. Kindle Edition. </a:t>
            </a:r>
          </a:p>
          <a:p>
            <a:pPr marL="0" marR="0">
              <a:lnSpc>
                <a:spcPct val="150000"/>
              </a:lnSpc>
              <a:spcBef>
                <a:spcPts val="0"/>
              </a:spcBef>
              <a:spcAft>
                <a:spcPts val="800"/>
              </a:spcAft>
            </a:pPr>
            <a:endParaRPr lang="en-US" sz="19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endParaRPr lang="en-US" sz="19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endParaRPr lang="en-US" sz="19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163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699000"/>
          </a:xfrm>
        </p:spPr>
        <p:txBody>
          <a:bodyPr>
            <a:normAutofit fontScale="85000" lnSpcReduction="20000"/>
          </a:bodyPr>
          <a:lstStyle/>
          <a:p>
            <a:pPr marL="0" indent="0">
              <a:lnSpc>
                <a:spcPct val="150000"/>
              </a:lnSpc>
              <a:buNone/>
            </a:pPr>
            <a:r>
              <a:rPr lang="en-US" sz="2400" b="1" u="none" strike="noStrike" dirty="0">
                <a:effectLst/>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Old Testament</a:t>
            </a:r>
            <a:r>
              <a:rPr lang="en-US" sz="24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Genesis</a:t>
            </a:r>
          </a:p>
          <a:p>
            <a:pPr marL="714375" lvl="1">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Origins. The origin of the universe, the human race, etc. Largely a record of  the early history of the chosen people. </a:t>
            </a:r>
          </a:p>
          <a:p>
            <a:pPr marL="714375" lvl="1">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
            </a:r>
          </a:p>
          <a:p>
            <a:pPr marL="771525" lvl="1" indent="-285750">
              <a:lnSpc>
                <a:spcPct val="107000"/>
              </a:lnSpc>
              <a:spcBef>
                <a:spcPts val="0"/>
              </a:spcBef>
            </a:pPr>
            <a:r>
              <a:rPr lang="en-US" sz="21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bondage, deliverance, and beginning of history of Israel on the way to Canaan under the leadership of Moses.</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laws concerning morals, cleanliness, food, etc. It teaches access to God through sacrifices. </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the pilgrimages of Israel, the forty years wandering in the wilderness.</a:t>
            </a:r>
          </a:p>
          <a:p>
            <a:pPr marL="485775" lvl="1" indent="0">
              <a:lnSpc>
                <a:spcPct val="107000"/>
              </a:lnSpc>
              <a:spcBef>
                <a:spcPts val="0"/>
              </a:spcBef>
              <a:buNone/>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Deuteronomy</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repetition of the laws given shortly before Israel entered Canaan.</a:t>
            </a: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4282751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4</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340827"/>
            <a:ext cx="10515600" cy="4931019"/>
          </a:xfrm>
        </p:spPr>
        <p:txBody>
          <a:bodyPr>
            <a:normAutofit fontScale="85000"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indent="0">
              <a:lnSpc>
                <a:spcPct val="107000"/>
              </a:lnSpc>
              <a:spcBef>
                <a:spcPts val="0"/>
              </a:spcBef>
              <a:spcAft>
                <a:spcPts val="800"/>
              </a:spcAft>
              <a:buNone/>
            </a:pP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Numbers [see pages 172– 222 of the. The Catholic Study Bible Old Testament]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book of Numbers tells the story of the Israelites’ journey from Sinai to the border of Canaan. Into the narrative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recounting the journey, it weaves a number of legends as well as additional legal material. In both content and structure, the story conveys tension between order and disorder.)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10000"/>
              </a:lnSpc>
              <a:spcBef>
                <a:spcPts val="0"/>
              </a:spcBef>
              <a:spcAft>
                <a:spcPts val="800"/>
              </a:spcAft>
              <a:buNone/>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The Book of Numbers derives its name from the account of the two censuses taken of the Hebrew people, one near the beginning and the other toward the end of the journey in the wilderness (chaps. 1 and 26). It continues the story of that journey begun in Exodus and describes briefly the experiences of the Israelites for a period of thirty-eight years, from the end of their encampment at Sinai to their arrival at the border of the promised land. Numerous legal ordinances are interspersed in the account, making the book a combination of law and history.</a:t>
            </a:r>
          </a:p>
          <a:p>
            <a:pPr marL="0" marR="0" indent="0">
              <a:lnSpc>
                <a:spcPct val="107000"/>
              </a:lnSpc>
              <a:spcBef>
                <a:spcPts val="0"/>
              </a:spcBef>
              <a:spcAft>
                <a:spcPts val="800"/>
              </a:spcAft>
              <a:buNone/>
            </a:pPr>
            <a:endPar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300"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1884). Oxford University Press. Kindle Edition. The Structure of the Book </a:t>
            </a:r>
          </a:p>
        </p:txBody>
      </p:sp>
    </p:spTree>
    <p:extLst>
      <p:ext uri="{BB962C8B-B14F-4D97-AF65-F5344CB8AC3E}">
        <p14:creationId xmlns:p14="http://schemas.microsoft.com/office/powerpoint/2010/main" val="301923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76534-BDFB-6EA8-D4EE-D72E749CD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E0AFC-A7BC-CE71-D6F2-923C9795EF02}"/>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B8D43E9D-1C54-3F68-013F-C611031B36EC}"/>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A8B08FCC-B03B-46F4-AFF0-BC4987BBEEB7}"/>
              </a:ext>
            </a:extLst>
          </p:cNvPr>
          <p:cNvSpPr>
            <a:spLocks noGrp="1"/>
          </p:cNvSpPr>
          <p:nvPr>
            <p:ph type="sldNum" sz="quarter" idx="12"/>
          </p:nvPr>
        </p:nvSpPr>
        <p:spPr/>
        <p:txBody>
          <a:bodyPr/>
          <a:lstStyle/>
          <a:p>
            <a:fld id="{13E4AA86-8703-454E-B8CD-5341B2B94ABB}" type="slidenum">
              <a:rPr lang="en-US" smtClean="0"/>
              <a:t>5</a:t>
            </a:fld>
            <a:endParaRPr lang="en-US"/>
          </a:p>
        </p:txBody>
      </p:sp>
      <p:sp>
        <p:nvSpPr>
          <p:cNvPr id="7" name="Content Placeholder 6">
            <a:extLst>
              <a:ext uri="{FF2B5EF4-FFF2-40B4-BE49-F238E27FC236}">
                <a16:creationId xmlns:a16="http://schemas.microsoft.com/office/drawing/2014/main" id="{CEF8F65B-3F19-EFAE-0A43-CC3BFF3FF7B1}"/>
              </a:ext>
            </a:extLst>
          </p:cNvPr>
          <p:cNvSpPr>
            <a:spLocks noGrp="1"/>
          </p:cNvSpPr>
          <p:nvPr>
            <p:ph idx="1"/>
          </p:nvPr>
        </p:nvSpPr>
        <p:spPr>
          <a:xfrm>
            <a:off x="838200" y="1340827"/>
            <a:ext cx="10515600" cy="4931019"/>
          </a:xfrm>
        </p:spPr>
        <p:txBody>
          <a:bodyPr>
            <a:normAutofit fontScale="925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indent="0">
              <a:lnSpc>
                <a:spcPct val="107000"/>
              </a:lnSpc>
              <a:spcBef>
                <a:spcPts val="0"/>
              </a:spcBef>
              <a:spcAft>
                <a:spcPts val="800"/>
              </a:spcAft>
              <a:buNone/>
            </a:pP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60000"/>
              </a:lnSpc>
              <a:spcBef>
                <a:spcPts val="0"/>
              </a:spcBef>
              <a:spcAft>
                <a:spcPts val="800"/>
              </a:spcAft>
              <a:buNone/>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 book divides neatly into two parts. Each part begins with a census of the people (chaps. 1 and 26) and inaugurates a period of preparation prior to entering the promised land. In the first case these preparations come to a tragic end when scouts are sent forth to survey the promised land (chaps. 13– 14). Upon their return, the people are so disheartened by the description of the native inhabitants and the seemingly impossible task that lies in front of them that they refuse to enter the land. This results in a decision to doom that entire generation to death and to allow another generation the chance to enter.</a:t>
            </a:r>
          </a:p>
          <a:p>
            <a:pPr marL="0" marR="0" indent="0">
              <a:lnSpc>
                <a:spcPct val="107000"/>
              </a:lnSpc>
              <a:spcBef>
                <a:spcPts val="0"/>
              </a:spcBef>
              <a:spcAft>
                <a:spcPts val="800"/>
              </a:spcAft>
              <a:buNone/>
            </a:pP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1884). Oxford University Press. Kindle Edition.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2035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B8126-15E4-1736-1C83-7C29C19C7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687D3-5F12-317A-3B1B-8C703262DDD6}"/>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E1F01671-0B63-3D05-3E23-E98DC5B8C762}"/>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DD4D235A-AE48-275C-3ECB-57445F9FC191}"/>
              </a:ext>
            </a:extLst>
          </p:cNvPr>
          <p:cNvSpPr>
            <a:spLocks noGrp="1"/>
          </p:cNvSpPr>
          <p:nvPr>
            <p:ph type="sldNum" sz="quarter" idx="12"/>
          </p:nvPr>
        </p:nvSpPr>
        <p:spPr/>
        <p:txBody>
          <a:bodyPr/>
          <a:lstStyle/>
          <a:p>
            <a:fld id="{13E4AA86-8703-454E-B8CD-5341B2B94ABB}" type="slidenum">
              <a:rPr lang="en-US" smtClean="0"/>
              <a:t>6</a:t>
            </a:fld>
            <a:endParaRPr lang="en-US"/>
          </a:p>
        </p:txBody>
      </p:sp>
      <p:sp>
        <p:nvSpPr>
          <p:cNvPr id="7" name="Content Placeholder 6">
            <a:extLst>
              <a:ext uri="{FF2B5EF4-FFF2-40B4-BE49-F238E27FC236}">
                <a16:creationId xmlns:a16="http://schemas.microsoft.com/office/drawing/2014/main" id="{89A15707-4080-C2CB-3332-E22F15514541}"/>
              </a:ext>
            </a:extLst>
          </p:cNvPr>
          <p:cNvSpPr>
            <a:spLocks noGrp="1"/>
          </p:cNvSpPr>
          <p:nvPr>
            <p:ph idx="1"/>
          </p:nvPr>
        </p:nvSpPr>
        <p:spPr>
          <a:xfrm>
            <a:off x="838200" y="1340827"/>
            <a:ext cx="10515600" cy="4931019"/>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indent="0">
              <a:lnSpc>
                <a:spcPct val="107000"/>
              </a:lnSpc>
              <a:spcBef>
                <a:spcPts val="0"/>
              </a:spcBef>
              <a:spcAft>
                <a:spcPts val="800"/>
              </a:spcAft>
              <a:buNone/>
            </a:pP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60000"/>
              </a:lnSpc>
              <a:spcBef>
                <a:spcPts val="0"/>
              </a:spcBef>
              <a:spcAft>
                <a:spcPts val="800"/>
              </a:spcAft>
              <a:buNone/>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After the death of the first generation, then, a second census is taken (chap. 26) and again preparations are made to enter the land. In this case, however, the birth of a new generation suggests these preparations will not be in vain. The book ends with the Israelites across the Jordan outside the land of Canaan, underscoring a chief theme of the Pentateuch as a whole: the people anticipating the fulfillment of God’s promise of the land.</a:t>
            </a:r>
          </a:p>
          <a:p>
            <a:pPr marL="0" marR="0" indent="0">
              <a:lnSpc>
                <a:spcPct val="160000"/>
              </a:lnSpc>
              <a:spcBef>
                <a:spcPts val="0"/>
              </a:spcBef>
              <a:spcAft>
                <a:spcPts val="800"/>
              </a:spcAft>
              <a:buNone/>
            </a:pP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60000"/>
              </a:lnSpc>
              <a:spcBef>
                <a:spcPts val="0"/>
              </a:spcBef>
              <a:spcAft>
                <a:spcPts val="800"/>
              </a:spcAft>
              <a:buNone/>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(pp. 1884-1885). Oxford University Press. Kindle Edition. </a:t>
            </a:r>
          </a:p>
        </p:txBody>
      </p:sp>
    </p:spTree>
    <p:extLst>
      <p:ext uri="{BB962C8B-B14F-4D97-AF65-F5344CB8AC3E}">
        <p14:creationId xmlns:p14="http://schemas.microsoft.com/office/powerpoint/2010/main" val="2817049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DB0DB-2D76-4BD1-45E0-71E45E51F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881DC-4A07-7FCB-7308-430502F42165}"/>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AAAB4B6B-AA97-53C8-19FD-0B988ED2D78E}"/>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6754CDD3-EAA1-9F49-6A8B-689110DB5196}"/>
              </a:ext>
            </a:extLst>
          </p:cNvPr>
          <p:cNvSpPr>
            <a:spLocks noGrp="1"/>
          </p:cNvSpPr>
          <p:nvPr>
            <p:ph type="sldNum" sz="quarter" idx="12"/>
          </p:nvPr>
        </p:nvSpPr>
        <p:spPr/>
        <p:txBody>
          <a:bodyPr/>
          <a:lstStyle/>
          <a:p>
            <a:fld id="{13E4AA86-8703-454E-B8CD-5341B2B94ABB}" type="slidenum">
              <a:rPr lang="en-US" smtClean="0"/>
              <a:t>7</a:t>
            </a:fld>
            <a:endParaRPr lang="en-US"/>
          </a:p>
        </p:txBody>
      </p:sp>
      <p:sp>
        <p:nvSpPr>
          <p:cNvPr id="7" name="Content Placeholder 6">
            <a:extLst>
              <a:ext uri="{FF2B5EF4-FFF2-40B4-BE49-F238E27FC236}">
                <a16:creationId xmlns:a16="http://schemas.microsoft.com/office/drawing/2014/main" id="{04A6C51C-4CFC-B9E2-117D-2476C5EEEC90}"/>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indent="0">
              <a:lnSpc>
                <a:spcPct val="107000"/>
              </a:lnSpc>
              <a:spcBef>
                <a:spcPts val="0"/>
              </a:spcBef>
              <a:spcAft>
                <a:spcPts val="800"/>
              </a:spcAft>
              <a:buNone/>
            </a:pPr>
            <a:endPar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The Structure of the Book </a:t>
            </a:r>
            <a:endParaRPr lang="en-US" sz="21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An outline of the book of Numbers: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 1– 10: 10 Organization in preparation for the journey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 1– 4: 49 Organization of the people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5: 1– 10: 10 Legal material, celebration of Passover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10: 11– 22: 1 Journey to the Plains of Moab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10: 11– 36 Departure </a:t>
            </a:r>
          </a:p>
        </p:txBody>
      </p:sp>
    </p:spTree>
    <p:extLst>
      <p:ext uri="{BB962C8B-B14F-4D97-AF65-F5344CB8AC3E}">
        <p14:creationId xmlns:p14="http://schemas.microsoft.com/office/powerpoint/2010/main" val="4201631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E9127-863D-642B-B7B1-AC803E40A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6F2F1D-8764-A9E4-1523-4576B2F273F5}"/>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D976BECB-2274-CCA6-0F3E-9697662811DA}"/>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473A4100-69A5-7229-359E-B43FB1540571}"/>
              </a:ext>
            </a:extLst>
          </p:cNvPr>
          <p:cNvSpPr>
            <a:spLocks noGrp="1"/>
          </p:cNvSpPr>
          <p:nvPr>
            <p:ph type="sldNum" sz="quarter" idx="12"/>
          </p:nvPr>
        </p:nvSpPr>
        <p:spPr/>
        <p:txBody>
          <a:bodyPr/>
          <a:lstStyle/>
          <a:p>
            <a:fld id="{13E4AA86-8703-454E-B8CD-5341B2B94ABB}" type="slidenum">
              <a:rPr lang="en-US" smtClean="0"/>
              <a:t>8</a:t>
            </a:fld>
            <a:endParaRPr lang="en-US"/>
          </a:p>
        </p:txBody>
      </p:sp>
      <p:sp>
        <p:nvSpPr>
          <p:cNvPr id="7" name="Content Placeholder 6">
            <a:extLst>
              <a:ext uri="{FF2B5EF4-FFF2-40B4-BE49-F238E27FC236}">
                <a16:creationId xmlns:a16="http://schemas.microsoft.com/office/drawing/2014/main" id="{321329E5-5D6B-246D-9F34-E9F8E5FF1970}"/>
              </a:ext>
            </a:extLst>
          </p:cNvPr>
          <p:cNvSpPr>
            <a:spLocks noGrp="1"/>
          </p:cNvSpPr>
          <p:nvPr>
            <p:ph idx="1"/>
          </p:nvPr>
        </p:nvSpPr>
        <p:spPr>
          <a:xfrm>
            <a:off x="838200" y="1340827"/>
            <a:ext cx="10515600" cy="4872404"/>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11: 1– 14: 45 Lack of trust in the Lord prevents entrance into the promised land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15: 1– 41 Ritual laws: sacrifice, defiance, garments</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16: 1– 18: 32 Rebellion followed by reaffirmation of leaders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19: 1– 22 Ritual laws: purification after contamination by a corpse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20: 1– 22: 1 Transition to the new generation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22: 2– 36: 13 At the Plains of Moab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22: 2– 24: 25 The story of Balaam: the Lord’s inexorable power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25: 1– 18 A story against idolatry and intermarriage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26: 1– 65 Census of the new generation </a:t>
            </a:r>
          </a:p>
          <a:p>
            <a:pPr marL="28575" marR="0" indent="0">
              <a:lnSpc>
                <a:spcPct val="107000"/>
              </a:lnSpc>
              <a:spcBef>
                <a:spcPts val="0"/>
              </a:spcBef>
              <a:spcAft>
                <a:spcPts val="0"/>
              </a:spcAft>
              <a:buNone/>
            </a:pP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56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14FB5-A6A7-8918-2C1F-0BEA2573D7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DC6C07-A95C-EC9E-DA28-325894626772}"/>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6  </a:t>
            </a:r>
          </a:p>
        </p:txBody>
      </p:sp>
      <p:sp>
        <p:nvSpPr>
          <p:cNvPr id="5" name="Footer Placeholder 4">
            <a:extLst>
              <a:ext uri="{FF2B5EF4-FFF2-40B4-BE49-F238E27FC236}">
                <a16:creationId xmlns:a16="http://schemas.microsoft.com/office/drawing/2014/main" id="{138C4BCB-76BD-A0C9-1FE8-FDAF6D167B6D}"/>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E4974083-EE23-2236-6CDA-DC1DB172EC09}"/>
              </a:ext>
            </a:extLst>
          </p:cNvPr>
          <p:cNvSpPr>
            <a:spLocks noGrp="1"/>
          </p:cNvSpPr>
          <p:nvPr>
            <p:ph type="sldNum" sz="quarter" idx="12"/>
          </p:nvPr>
        </p:nvSpPr>
        <p:spPr/>
        <p:txBody>
          <a:bodyPr/>
          <a:lstStyle/>
          <a:p>
            <a:fld id="{13E4AA86-8703-454E-B8CD-5341B2B94ABB}" type="slidenum">
              <a:rPr lang="en-US" smtClean="0"/>
              <a:t>9</a:t>
            </a:fld>
            <a:endParaRPr lang="en-US"/>
          </a:p>
        </p:txBody>
      </p:sp>
      <p:sp>
        <p:nvSpPr>
          <p:cNvPr id="7" name="Content Placeholder 6">
            <a:extLst>
              <a:ext uri="{FF2B5EF4-FFF2-40B4-BE49-F238E27FC236}">
                <a16:creationId xmlns:a16="http://schemas.microsoft.com/office/drawing/2014/main" id="{ADE86DED-0178-CE91-7554-79ECFBD11065}"/>
              </a:ext>
            </a:extLst>
          </p:cNvPr>
          <p:cNvSpPr>
            <a:spLocks noGrp="1"/>
          </p:cNvSpPr>
          <p:nvPr>
            <p:ph idx="1"/>
          </p:nvPr>
        </p:nvSpPr>
        <p:spPr>
          <a:xfrm>
            <a:off x="838200" y="1340827"/>
            <a:ext cx="10515600" cy="4872404"/>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28575" marR="0" indent="0">
              <a:lnSpc>
                <a:spcPct val="107000"/>
              </a:lnSpc>
              <a:spcBef>
                <a:spcPts val="0"/>
              </a:spcBef>
              <a:spcAft>
                <a:spcPts val="0"/>
              </a:spcAft>
              <a:buNone/>
            </a:pP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27: 1– 11; 36: 1– 12 Inheritance laws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27: 12– 23 Joshua as Moses’s successor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28: 1– 30: 1 Ritual laws: sacrifices offered daily and during festivals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30: 2– 17 Laws and vows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31: 1– 54 War against the Midianites </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32: 1– 35: 34 Issues regarding settlement in the land, recalling the journey</a:t>
            </a: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36: 13 Summary statement</a:t>
            </a:r>
          </a:p>
          <a:p>
            <a:pPr marL="0" marR="0" indent="0">
              <a:lnSpc>
                <a:spcPct val="107000"/>
              </a:lnSpc>
              <a:spcBef>
                <a:spcPts val="0"/>
              </a:spcBef>
              <a:spcAft>
                <a:spcPts val="8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2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(pp. 390-391). Oxford University Press. Kindle Edition</a:t>
            </a: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 marR="0" indent="0">
              <a:lnSpc>
                <a:spcPct val="107000"/>
              </a:lnSpc>
              <a:spcBef>
                <a:spcPts val="0"/>
              </a:spcBef>
              <a:spcAft>
                <a:spcPts val="0"/>
              </a:spcAft>
              <a:buNone/>
            </a:pP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7027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6373</TotalTime>
  <Words>3208</Words>
  <Application>Microsoft Office PowerPoint</Application>
  <PresentationFormat>Widescreen</PresentationFormat>
  <Paragraphs>194</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Bible Study  Class 6  Old Testament</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lpstr>Bible Study – Class 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Seekins</dc:creator>
  <cp:lastModifiedBy>Donald Seekins</cp:lastModifiedBy>
  <cp:revision>106</cp:revision>
  <dcterms:created xsi:type="dcterms:W3CDTF">2022-03-16T16:55:25Z</dcterms:created>
  <dcterms:modified xsi:type="dcterms:W3CDTF">2024-02-06T15:21:27Z</dcterms:modified>
</cp:coreProperties>
</file>